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Lst>
  <p:sldSz cy="5143500" cx="9144000"/>
  <p:notesSz cx="6858000" cy="9144000"/>
  <p:embeddedFontLst>
    <p:embeddedFont>
      <p:font typeface="Raleway"/>
      <p:regular r:id="rId26"/>
      <p:bold r:id="rId27"/>
      <p:italic r:id="rId28"/>
      <p:boldItalic r:id="rId29"/>
    </p:embeddedFont>
    <p:embeddedFont>
      <p:font typeface="Roboto"/>
      <p:regular r:id="rId30"/>
      <p:bold r:id="rId31"/>
      <p:italic r:id="rId32"/>
      <p:boldItalic r:id="rId33"/>
    </p:embeddedFont>
    <p:embeddedFont>
      <p:font typeface="Lato"/>
      <p:regular r:id="rId34"/>
      <p:bold r:id="rId35"/>
      <p:italic r:id="rId36"/>
      <p:boldItalic r:id="rId37"/>
    </p:embeddedFont>
    <p:embeddedFont>
      <p:font typeface="Rajdhani"/>
      <p:regular r:id="rId38"/>
      <p:bold r:id="rId39"/>
    </p:embeddedFont>
    <p:embeddedFont>
      <p:font typeface="Open Sans"/>
      <p:regular r:id="rId40"/>
      <p:bold r:id="rId41"/>
      <p:italic r:id="rId42"/>
      <p:boldItalic r:id="rId4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OpenSans-regular.fntdata"/><Relationship Id="rId20" Type="http://schemas.openxmlformats.org/officeDocument/2006/relationships/slide" Target="slides/slide15.xml"/><Relationship Id="rId42" Type="http://schemas.openxmlformats.org/officeDocument/2006/relationships/font" Target="fonts/OpenSans-italic.fntdata"/><Relationship Id="rId41" Type="http://schemas.openxmlformats.org/officeDocument/2006/relationships/font" Target="fonts/OpenSans-bold.fntdata"/><Relationship Id="rId22" Type="http://schemas.openxmlformats.org/officeDocument/2006/relationships/slide" Target="slides/slide17.xml"/><Relationship Id="rId21" Type="http://schemas.openxmlformats.org/officeDocument/2006/relationships/slide" Target="slides/slide16.xml"/><Relationship Id="rId43" Type="http://schemas.openxmlformats.org/officeDocument/2006/relationships/font" Target="fonts/OpenSans-boldItalic.fntdata"/><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aleway-regular.fntdata"/><Relationship Id="rId25" Type="http://schemas.openxmlformats.org/officeDocument/2006/relationships/slide" Target="slides/slide20.xml"/><Relationship Id="rId28" Type="http://schemas.openxmlformats.org/officeDocument/2006/relationships/font" Target="fonts/Raleway-italic.fntdata"/><Relationship Id="rId27" Type="http://schemas.openxmlformats.org/officeDocument/2006/relationships/font" Target="fonts/Raleway-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aleway-bold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oboto-bold.fntdata"/><Relationship Id="rId30" Type="http://schemas.openxmlformats.org/officeDocument/2006/relationships/font" Target="fonts/Roboto-regular.fntdata"/><Relationship Id="rId11" Type="http://schemas.openxmlformats.org/officeDocument/2006/relationships/slide" Target="slides/slide6.xml"/><Relationship Id="rId33" Type="http://schemas.openxmlformats.org/officeDocument/2006/relationships/font" Target="fonts/Roboto-boldItalic.fntdata"/><Relationship Id="rId10" Type="http://schemas.openxmlformats.org/officeDocument/2006/relationships/slide" Target="slides/slide5.xml"/><Relationship Id="rId32" Type="http://schemas.openxmlformats.org/officeDocument/2006/relationships/font" Target="fonts/Roboto-italic.fntdata"/><Relationship Id="rId13" Type="http://schemas.openxmlformats.org/officeDocument/2006/relationships/slide" Target="slides/slide8.xml"/><Relationship Id="rId35" Type="http://schemas.openxmlformats.org/officeDocument/2006/relationships/font" Target="fonts/Lato-bold.fntdata"/><Relationship Id="rId12" Type="http://schemas.openxmlformats.org/officeDocument/2006/relationships/slide" Target="slides/slide7.xml"/><Relationship Id="rId34" Type="http://schemas.openxmlformats.org/officeDocument/2006/relationships/font" Target="fonts/Lato-regular.fntdata"/><Relationship Id="rId15" Type="http://schemas.openxmlformats.org/officeDocument/2006/relationships/slide" Target="slides/slide10.xml"/><Relationship Id="rId37" Type="http://schemas.openxmlformats.org/officeDocument/2006/relationships/font" Target="fonts/Lato-boldItalic.fntdata"/><Relationship Id="rId14" Type="http://schemas.openxmlformats.org/officeDocument/2006/relationships/slide" Target="slides/slide9.xml"/><Relationship Id="rId36" Type="http://schemas.openxmlformats.org/officeDocument/2006/relationships/font" Target="fonts/Lato-italic.fntdata"/><Relationship Id="rId17" Type="http://schemas.openxmlformats.org/officeDocument/2006/relationships/slide" Target="slides/slide12.xml"/><Relationship Id="rId39" Type="http://schemas.openxmlformats.org/officeDocument/2006/relationships/font" Target="fonts/Rajdhani-bold.fntdata"/><Relationship Id="rId16" Type="http://schemas.openxmlformats.org/officeDocument/2006/relationships/slide" Target="slides/slide11.xml"/><Relationship Id="rId38" Type="http://schemas.openxmlformats.org/officeDocument/2006/relationships/font" Target="fonts/Rajdhani-regular.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c6f73a04f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c6f73a04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e8da244b4e_0_2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e8da244b4e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e8da244b4e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e8da244b4e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e8da244b4e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e8da244b4e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e8da244b4e_0_3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e8da244b4e_0_3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e7f1a77f5d_0_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e7f1a77f5d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e8da244b4e_0_3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e8da244b4e_0_3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e8da244b4e_0_4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e8da244b4e_0_4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e8da244b4e_0_6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e8da244b4e_0_6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e6fbaea3dd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e6fbaea3dd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e48c0ae9b7_0_3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e48c0ae9b7_0_3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e48c0ae9b7_0_3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e48c0ae9b7_0_3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c6f73a04f_0_4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c6f73a04f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c6f73a04f_0_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c6f73a04f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e8da244b4e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e8da244b4e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e6fc03f79d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e6fc03f79d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e8da244b4e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e8da244b4e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e8da244b4e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e8da244b4e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e8da244b4e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e8da244b4e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e8da244b4e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e8da244b4e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0"/>
              </a:spcBef>
              <a:spcAft>
                <a:spcPts val="0"/>
              </a:spcAft>
              <a:buClr>
                <a:schemeClr val="lt1"/>
              </a:buClr>
              <a:buSzPts val="1100"/>
              <a:buChar char="○"/>
              <a:defRPr>
                <a:solidFill>
                  <a:schemeClr val="lt1"/>
                </a:solidFill>
              </a:defRPr>
            </a:lvl2pPr>
            <a:lvl3pPr indent="-298450" lvl="2" marL="1371600">
              <a:spcBef>
                <a:spcPts val="0"/>
              </a:spcBef>
              <a:spcAft>
                <a:spcPts val="0"/>
              </a:spcAft>
              <a:buClr>
                <a:schemeClr val="lt1"/>
              </a:buClr>
              <a:buSzPts val="1100"/>
              <a:buChar char="■"/>
              <a:defRPr>
                <a:solidFill>
                  <a:schemeClr val="lt1"/>
                </a:solidFill>
              </a:defRPr>
            </a:lvl3pPr>
            <a:lvl4pPr indent="-298450" lvl="3" marL="1828800">
              <a:spcBef>
                <a:spcPts val="0"/>
              </a:spcBef>
              <a:spcAft>
                <a:spcPts val="0"/>
              </a:spcAft>
              <a:buClr>
                <a:schemeClr val="lt1"/>
              </a:buClr>
              <a:buSzPts val="1100"/>
              <a:buChar char="●"/>
              <a:defRPr>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a:solidFill>
                  <a:schemeClr val="lt1"/>
                </a:solidFill>
              </a:defRPr>
            </a:lvl6pPr>
            <a:lvl7pPr indent="-298450" lvl="6" marL="3200400">
              <a:spcBef>
                <a:spcPts val="0"/>
              </a:spcBef>
              <a:spcAft>
                <a:spcPts val="0"/>
              </a:spcAft>
              <a:buClr>
                <a:schemeClr val="lt1"/>
              </a:buClr>
              <a:buSzPts val="1100"/>
              <a:buChar char="●"/>
              <a:defRPr>
                <a:solidFill>
                  <a:schemeClr val="lt1"/>
                </a:solidFill>
              </a:defRPr>
            </a:lvl7pPr>
            <a:lvl8pPr indent="-298450" lvl="7" marL="3657600">
              <a:spcBef>
                <a:spcPts val="0"/>
              </a:spcBef>
              <a:spcAft>
                <a:spcPts val="0"/>
              </a:spcAft>
              <a:buClr>
                <a:schemeClr val="lt1"/>
              </a:buClr>
              <a:buSzPts val="1100"/>
              <a:buChar char="○"/>
              <a:defRPr>
                <a:solidFill>
                  <a:schemeClr val="lt1"/>
                </a:solidFill>
              </a:defRPr>
            </a:lvl8pPr>
            <a:lvl9pPr indent="-298450" lvl="8" marL="4114800">
              <a:spcBef>
                <a:spcPts val="0"/>
              </a:spcBef>
              <a:spcAft>
                <a:spcPts val="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3">
  <p:cSld name="CUSTOM_4">
    <p:spTree>
      <p:nvGrpSpPr>
        <p:cNvPr id="82" name="Shape 82"/>
        <p:cNvGrpSpPr/>
        <p:nvPr/>
      </p:nvGrpSpPr>
      <p:grpSpPr>
        <a:xfrm>
          <a:off x="0" y="0"/>
          <a:ext cx="0" cy="0"/>
          <a:chOff x="0" y="0"/>
          <a:chExt cx="0" cy="0"/>
        </a:xfrm>
      </p:grpSpPr>
      <p:pic>
        <p:nvPicPr>
          <p:cNvPr id="83" name="Google Shape;83;p13"/>
          <p:cNvPicPr preferRelativeResize="0"/>
          <p:nvPr/>
        </p:nvPicPr>
        <p:blipFill rotWithShape="1">
          <a:blip r:embed="rId2">
            <a:alphaModFix/>
          </a:blip>
          <a:srcRect b="-10920" l="50" r="-50" t="-19237"/>
          <a:stretch/>
        </p:blipFill>
        <p:spPr>
          <a:xfrm>
            <a:off x="-21437" y="4679282"/>
            <a:ext cx="9186869" cy="542469"/>
          </a:xfrm>
          <a:prstGeom prst="rect">
            <a:avLst/>
          </a:prstGeom>
          <a:noFill/>
          <a:ln>
            <a:noFill/>
          </a:ln>
        </p:spPr>
      </p:pic>
      <p:pic>
        <p:nvPicPr>
          <p:cNvPr id="84" name="Google Shape;84;p13"/>
          <p:cNvPicPr preferRelativeResize="0"/>
          <p:nvPr/>
        </p:nvPicPr>
        <p:blipFill rotWithShape="1">
          <a:blip r:embed="rId3">
            <a:alphaModFix/>
          </a:blip>
          <a:srcRect b="0" l="0" r="0" t="0"/>
          <a:stretch/>
        </p:blipFill>
        <p:spPr>
          <a:xfrm>
            <a:off x="0" y="0"/>
            <a:ext cx="9144000" cy="959923"/>
          </a:xfrm>
          <a:prstGeom prst="rect">
            <a:avLst/>
          </a:prstGeom>
          <a:noFill/>
          <a:ln>
            <a:noFill/>
          </a:ln>
        </p:spPr>
      </p:pic>
      <p:sp>
        <p:nvSpPr>
          <p:cNvPr id="85" name="Google Shape;85;p13"/>
          <p:cNvSpPr txBox="1"/>
          <p:nvPr>
            <p:ph type="title"/>
          </p:nvPr>
        </p:nvSpPr>
        <p:spPr>
          <a:xfrm>
            <a:off x="681675" y="950450"/>
            <a:ext cx="6038400" cy="695100"/>
          </a:xfrm>
          <a:prstGeom prst="rect">
            <a:avLst/>
          </a:prstGeom>
          <a:noFill/>
          <a:ln>
            <a:noFill/>
          </a:ln>
        </p:spPr>
        <p:txBody>
          <a:bodyPr anchorCtr="0" anchor="ctr" bIns="91425" lIns="91425" spcFirstLastPara="1" rIns="91425" wrap="square" tIns="91425">
            <a:normAutofit/>
          </a:bodyPr>
          <a:lstStyle>
            <a:lvl1pPr lvl="0" rtl="0" algn="l">
              <a:lnSpc>
                <a:spcPct val="100000"/>
              </a:lnSpc>
              <a:spcBef>
                <a:spcPts val="0"/>
              </a:spcBef>
              <a:spcAft>
                <a:spcPts val="0"/>
              </a:spcAft>
              <a:buClr>
                <a:srgbClr val="EC183F"/>
              </a:buClr>
              <a:buSzPts val="2500"/>
              <a:buFont typeface="Rajdhani"/>
              <a:buNone/>
              <a:defRPr b="1" sz="2500">
                <a:solidFill>
                  <a:srgbClr val="EC183F"/>
                </a:solidFill>
                <a:latin typeface="Rajdhani"/>
                <a:ea typeface="Rajdhani"/>
                <a:cs typeface="Rajdhani"/>
                <a:sym typeface="Rajdhani"/>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86" name="Google Shape;86;p13"/>
          <p:cNvSpPr txBox="1"/>
          <p:nvPr>
            <p:ph idx="1" type="subTitle"/>
          </p:nvPr>
        </p:nvSpPr>
        <p:spPr>
          <a:xfrm>
            <a:off x="681675" y="1943100"/>
            <a:ext cx="3892500" cy="1081200"/>
          </a:xfrm>
          <a:prstGeom prst="rect">
            <a:avLst/>
          </a:prstGeom>
          <a:noFill/>
          <a:ln>
            <a:noFill/>
          </a:ln>
        </p:spPr>
        <p:txBody>
          <a:bodyPr anchorCtr="0" anchor="t" bIns="91425" lIns="91425" spcFirstLastPara="1" rIns="91425" wrap="square" tIns="91425">
            <a:normAutofit/>
          </a:bodyPr>
          <a:lstStyle>
            <a:lvl1pPr lvl="0" rtl="0" algn="l">
              <a:lnSpc>
                <a:spcPct val="115000"/>
              </a:lnSpc>
              <a:spcBef>
                <a:spcPts val="0"/>
              </a:spcBef>
              <a:spcAft>
                <a:spcPts val="0"/>
              </a:spcAft>
              <a:buClr>
                <a:srgbClr val="434343"/>
              </a:buClr>
              <a:buSzPts val="2000"/>
              <a:buFont typeface="Open Sans"/>
              <a:buNone/>
              <a:defRPr b="1" sz="2000">
                <a:solidFill>
                  <a:srgbClr val="434343"/>
                </a:solidFill>
                <a:latin typeface="Open Sans"/>
                <a:ea typeface="Open Sans"/>
                <a:cs typeface="Open Sans"/>
                <a:sym typeface="Open Sans"/>
              </a:defRPr>
            </a:lvl1pPr>
            <a:lvl2pPr lvl="1" rtl="0" algn="l">
              <a:lnSpc>
                <a:spcPct val="115000"/>
              </a:lnSpc>
              <a:spcBef>
                <a:spcPts val="0"/>
              </a:spcBef>
              <a:spcAft>
                <a:spcPts val="0"/>
              </a:spcAft>
              <a:buSzPts val="1400"/>
              <a:buNone/>
              <a:defRPr/>
            </a:lvl2pPr>
            <a:lvl3pPr lvl="2" rtl="0" algn="l">
              <a:lnSpc>
                <a:spcPct val="115000"/>
              </a:lnSpc>
              <a:spcBef>
                <a:spcPts val="0"/>
              </a:spcBef>
              <a:spcAft>
                <a:spcPts val="0"/>
              </a:spcAft>
              <a:buSzPts val="1400"/>
              <a:buNone/>
              <a:defRPr/>
            </a:lvl3pPr>
            <a:lvl4pPr lvl="3" rtl="0" algn="l">
              <a:lnSpc>
                <a:spcPct val="115000"/>
              </a:lnSpc>
              <a:spcBef>
                <a:spcPts val="0"/>
              </a:spcBef>
              <a:spcAft>
                <a:spcPts val="0"/>
              </a:spcAft>
              <a:buSzPts val="1400"/>
              <a:buNone/>
              <a:defRPr/>
            </a:lvl4pPr>
            <a:lvl5pPr lvl="4" rtl="0" algn="l">
              <a:lnSpc>
                <a:spcPct val="115000"/>
              </a:lnSpc>
              <a:spcBef>
                <a:spcPts val="0"/>
              </a:spcBef>
              <a:spcAft>
                <a:spcPts val="0"/>
              </a:spcAft>
              <a:buSzPts val="1400"/>
              <a:buNone/>
              <a:defRPr/>
            </a:lvl5pPr>
            <a:lvl6pPr lvl="5" rtl="0" algn="l">
              <a:lnSpc>
                <a:spcPct val="115000"/>
              </a:lnSpc>
              <a:spcBef>
                <a:spcPts val="0"/>
              </a:spcBef>
              <a:spcAft>
                <a:spcPts val="0"/>
              </a:spcAft>
              <a:buSzPts val="1400"/>
              <a:buNone/>
              <a:defRPr/>
            </a:lvl6pPr>
            <a:lvl7pPr lvl="6" rtl="0" algn="l">
              <a:lnSpc>
                <a:spcPct val="115000"/>
              </a:lnSpc>
              <a:spcBef>
                <a:spcPts val="0"/>
              </a:spcBef>
              <a:spcAft>
                <a:spcPts val="0"/>
              </a:spcAft>
              <a:buSzPts val="1400"/>
              <a:buNone/>
              <a:defRPr/>
            </a:lvl7pPr>
            <a:lvl8pPr lvl="7" rtl="0" algn="l">
              <a:lnSpc>
                <a:spcPct val="115000"/>
              </a:lnSpc>
              <a:spcBef>
                <a:spcPts val="0"/>
              </a:spcBef>
              <a:spcAft>
                <a:spcPts val="0"/>
              </a:spcAft>
              <a:buSzPts val="1400"/>
              <a:buNone/>
              <a:defRPr/>
            </a:lvl8pPr>
            <a:lvl9pPr lvl="8" rtl="0" algn="l">
              <a:lnSpc>
                <a:spcPct val="115000"/>
              </a:lnSpc>
              <a:spcBef>
                <a:spcPts val="0"/>
              </a:spcBef>
              <a:spcAft>
                <a:spcPts val="0"/>
              </a:spcAft>
              <a:buSzPts val="1400"/>
              <a:buNone/>
              <a:defRPr/>
            </a:lvl9pPr>
          </a:lstStyle>
          <a:p/>
        </p:txBody>
      </p:sp>
      <p:sp>
        <p:nvSpPr>
          <p:cNvPr id="87" name="Google Shape;87;p13"/>
          <p:cNvSpPr txBox="1"/>
          <p:nvPr>
            <p:ph idx="2" type="subTitle"/>
          </p:nvPr>
        </p:nvSpPr>
        <p:spPr>
          <a:xfrm>
            <a:off x="698150" y="3291950"/>
            <a:ext cx="3892500" cy="698400"/>
          </a:xfrm>
          <a:prstGeom prst="rect">
            <a:avLst/>
          </a:prstGeom>
          <a:noFill/>
          <a:ln>
            <a:noFill/>
          </a:ln>
        </p:spPr>
        <p:txBody>
          <a:bodyPr anchorCtr="0" anchor="t" bIns="91425" lIns="91425" spcFirstLastPara="1" rIns="91425" wrap="square" tIns="91425">
            <a:normAutofit/>
          </a:bodyPr>
          <a:lstStyle>
            <a:lvl1pPr lvl="0" rtl="0" algn="l">
              <a:lnSpc>
                <a:spcPct val="115000"/>
              </a:lnSpc>
              <a:spcBef>
                <a:spcPts val="0"/>
              </a:spcBef>
              <a:spcAft>
                <a:spcPts val="0"/>
              </a:spcAft>
              <a:buClr>
                <a:srgbClr val="434343"/>
              </a:buClr>
              <a:buSzPts val="1600"/>
              <a:buFont typeface="Open Sans"/>
              <a:buNone/>
              <a:defRPr sz="1600">
                <a:solidFill>
                  <a:srgbClr val="434343"/>
                </a:solidFill>
                <a:latin typeface="Open Sans"/>
                <a:ea typeface="Open Sans"/>
                <a:cs typeface="Open Sans"/>
                <a:sym typeface="Open Sans"/>
              </a:defRPr>
            </a:lvl1pPr>
            <a:lvl2pPr lvl="1" rtl="0" algn="l">
              <a:lnSpc>
                <a:spcPct val="115000"/>
              </a:lnSpc>
              <a:spcBef>
                <a:spcPts val="0"/>
              </a:spcBef>
              <a:spcAft>
                <a:spcPts val="0"/>
              </a:spcAft>
              <a:buSzPts val="1400"/>
              <a:buNone/>
              <a:defRPr/>
            </a:lvl2pPr>
            <a:lvl3pPr lvl="2" rtl="0" algn="l">
              <a:lnSpc>
                <a:spcPct val="115000"/>
              </a:lnSpc>
              <a:spcBef>
                <a:spcPts val="0"/>
              </a:spcBef>
              <a:spcAft>
                <a:spcPts val="0"/>
              </a:spcAft>
              <a:buSzPts val="1400"/>
              <a:buNone/>
              <a:defRPr/>
            </a:lvl3pPr>
            <a:lvl4pPr lvl="3" rtl="0" algn="l">
              <a:lnSpc>
                <a:spcPct val="115000"/>
              </a:lnSpc>
              <a:spcBef>
                <a:spcPts val="0"/>
              </a:spcBef>
              <a:spcAft>
                <a:spcPts val="0"/>
              </a:spcAft>
              <a:buSzPts val="1400"/>
              <a:buNone/>
              <a:defRPr/>
            </a:lvl4pPr>
            <a:lvl5pPr lvl="4" rtl="0" algn="l">
              <a:lnSpc>
                <a:spcPct val="115000"/>
              </a:lnSpc>
              <a:spcBef>
                <a:spcPts val="0"/>
              </a:spcBef>
              <a:spcAft>
                <a:spcPts val="0"/>
              </a:spcAft>
              <a:buSzPts val="1400"/>
              <a:buNone/>
              <a:defRPr/>
            </a:lvl5pPr>
            <a:lvl6pPr lvl="5" rtl="0" algn="l">
              <a:lnSpc>
                <a:spcPct val="115000"/>
              </a:lnSpc>
              <a:spcBef>
                <a:spcPts val="0"/>
              </a:spcBef>
              <a:spcAft>
                <a:spcPts val="0"/>
              </a:spcAft>
              <a:buSzPts val="1400"/>
              <a:buNone/>
              <a:defRPr/>
            </a:lvl6pPr>
            <a:lvl7pPr lvl="6" rtl="0" algn="l">
              <a:lnSpc>
                <a:spcPct val="115000"/>
              </a:lnSpc>
              <a:spcBef>
                <a:spcPts val="0"/>
              </a:spcBef>
              <a:spcAft>
                <a:spcPts val="0"/>
              </a:spcAft>
              <a:buSzPts val="1400"/>
              <a:buNone/>
              <a:defRPr/>
            </a:lvl7pPr>
            <a:lvl8pPr lvl="7" rtl="0" algn="l">
              <a:lnSpc>
                <a:spcPct val="115000"/>
              </a:lnSpc>
              <a:spcBef>
                <a:spcPts val="0"/>
              </a:spcBef>
              <a:spcAft>
                <a:spcPts val="0"/>
              </a:spcAft>
              <a:buSzPts val="1400"/>
              <a:buNone/>
              <a:defRPr/>
            </a:lvl8pPr>
            <a:lvl9pPr lvl="8" rtl="0" algn="l">
              <a:lnSpc>
                <a:spcPct val="115000"/>
              </a:lnSpc>
              <a:spcBef>
                <a:spcPts val="0"/>
              </a:spcBef>
              <a:spcAft>
                <a:spcPts val="0"/>
              </a:spcAft>
              <a:buSzPts val="1400"/>
              <a:buNone/>
              <a:defRPr/>
            </a:lvl9pPr>
          </a:lstStyle>
          <a:p/>
        </p:txBody>
      </p:sp>
      <p:sp>
        <p:nvSpPr>
          <p:cNvPr id="88" name="Google Shape;88;p13"/>
          <p:cNvSpPr txBox="1"/>
          <p:nvPr/>
        </p:nvSpPr>
        <p:spPr>
          <a:xfrm>
            <a:off x="1024575" y="4863525"/>
            <a:ext cx="2187900" cy="279900"/>
          </a:xfrm>
          <a:prstGeom prst="rect">
            <a:avLst/>
          </a:prstGeom>
          <a:noFill/>
          <a:ln>
            <a:noFill/>
          </a:ln>
        </p:spPr>
        <p:txBody>
          <a:bodyPr anchorCtr="0" anchor="ctr" bIns="22850" lIns="45725" spcFirstLastPara="1" rIns="45725" wrap="square" tIns="22850">
            <a:noAutofit/>
          </a:bodyPr>
          <a:lstStyle/>
          <a:p>
            <a:pPr indent="0" lvl="0" marL="0" marR="0" rtl="0" algn="l">
              <a:lnSpc>
                <a:spcPct val="100000"/>
              </a:lnSpc>
              <a:spcBef>
                <a:spcPts val="0"/>
              </a:spcBef>
              <a:spcAft>
                <a:spcPts val="0"/>
              </a:spcAft>
              <a:buClr>
                <a:srgbClr val="000000"/>
              </a:buClr>
              <a:buSzPts val="900"/>
              <a:buFont typeface="Arial"/>
              <a:buNone/>
            </a:pPr>
            <a:r>
              <a:rPr b="0" i="0" lang="pt-BR" sz="900" u="none" cap="none" strike="noStrike">
                <a:solidFill>
                  <a:srgbClr val="FFFFFF"/>
                </a:solidFill>
                <a:latin typeface="Open Sans"/>
                <a:ea typeface="Open Sans"/>
                <a:cs typeface="Open Sans"/>
                <a:sym typeface="Open Sans"/>
              </a:rPr>
              <a:t>Componentes do Computador</a:t>
            </a:r>
            <a:endParaRPr b="0" i="0" sz="900" u="none" cap="none" strike="noStrike">
              <a:solidFill>
                <a:srgbClr val="FFFFFF"/>
              </a:solidFill>
              <a:latin typeface="Open Sans"/>
              <a:ea typeface="Open Sans"/>
              <a:cs typeface="Open Sans"/>
              <a:sym typeface="Open Sans"/>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pt-BR"/>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2.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2.png"/><Relationship Id="rId4" Type="http://schemas.openxmlformats.org/officeDocument/2006/relationships/image" Target="../media/image8.png"/><Relationship Id="rId9" Type="http://schemas.openxmlformats.org/officeDocument/2006/relationships/image" Target="../media/image7.png"/><Relationship Id="rId5" Type="http://schemas.openxmlformats.org/officeDocument/2006/relationships/image" Target="../media/image12.png"/><Relationship Id="rId6" Type="http://schemas.openxmlformats.org/officeDocument/2006/relationships/image" Target="../media/image16.png"/><Relationship Id="rId7" Type="http://schemas.openxmlformats.org/officeDocument/2006/relationships/image" Target="../media/image13.png"/><Relationship Id="rId8"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0.gif"/><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7.jpg"/><Relationship Id="rId4" Type="http://schemas.openxmlformats.org/officeDocument/2006/relationships/image" Target="../media/image11.jpg"/><Relationship Id="rId5" Type="http://schemas.openxmlformats.org/officeDocument/2006/relationships/image" Target="../media/image19.jpg"/><Relationship Id="rId6" Type="http://schemas.openxmlformats.org/officeDocument/2006/relationships/image" Target="../media/image14.jpg"/><Relationship Id="rId7" Type="http://schemas.openxmlformats.org/officeDocument/2006/relationships/image" Target="../media/image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8.jpg"/><Relationship Id="rId4" Type="http://schemas.openxmlformats.org/officeDocument/2006/relationships/image" Target="../media/image15.jpg"/><Relationship Id="rId5" Type="http://schemas.openxmlformats.org/officeDocument/2006/relationships/image" Target="../media/image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png"/></Relationships>
</file>

<file path=ppt/slides/_rels/slide19.xml.rels><?xml version="1.0" encoding="UTF-8" standalone="yes"?><Relationships xmlns="http://schemas.openxmlformats.org/package/2006/relationships"><Relationship Id="rId11" Type="http://schemas.openxmlformats.org/officeDocument/2006/relationships/image" Target="../media/image2.png"/><Relationship Id="rId10" Type="http://schemas.openxmlformats.org/officeDocument/2006/relationships/hyperlink" Target="https://www.techtudo.com.br/noticias/noticia/2016/11/primeiro-processador-da-intel-comemora-45-anos-conheca-trajetoria.html" TargetMode="External"/><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hyperlink" Target="https://www.mettzer.com/projects/arquitetura-de-von-neumann-6016eabffdf724001898e500" TargetMode="External"/><Relationship Id="rId4" Type="http://schemas.openxmlformats.org/officeDocument/2006/relationships/hyperlink" Target="https://medium.com/trainingcenter/a-arquitetura-de-von-neumann-121489873fd4" TargetMode="External"/><Relationship Id="rId9" Type="http://schemas.openxmlformats.org/officeDocument/2006/relationships/hyperlink" Target="https://www.tecmundo.com.br/historia/2157-a-historia-dos-processadores.htm" TargetMode="External"/><Relationship Id="rId5" Type="http://schemas.openxmlformats.org/officeDocument/2006/relationships/hyperlink" Target="https://tecnoblog.net/303335/o-que-e-cpu/" TargetMode="External"/><Relationship Id="rId6" Type="http://schemas.openxmlformats.org/officeDocument/2006/relationships/hyperlink" Target="https://pt.wikipedia.org/wiki/Unidade_central_de_processamento" TargetMode="External"/><Relationship Id="rId7" Type="http://schemas.openxmlformats.org/officeDocument/2006/relationships/hyperlink" Target="https://pt.wikipedia.org/wiki/Sinal_de_rel%C3%B3gio" TargetMode="External"/><Relationship Id="rId8" Type="http://schemas.openxmlformats.org/officeDocument/2006/relationships/hyperlink" Target="https://www.techtudo.com.br/noticias/noticia/2016/09/o-que-significa-ipc-e-qual-sua-funcao-nos-processadores.html"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image" Target="../media/image2.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 Id="rId3" Type="http://schemas.openxmlformats.org/officeDocument/2006/relationships/image" Target="../media/image2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2.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2.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2.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2.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2.pn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4"/>
          <p:cNvSpPr txBox="1"/>
          <p:nvPr>
            <p:ph type="ctrTitle"/>
          </p:nvPr>
        </p:nvSpPr>
        <p:spPr>
          <a:xfrm>
            <a:off x="729450" y="1322450"/>
            <a:ext cx="7688100" cy="1664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t>Introdução a Informática</a:t>
            </a:r>
            <a:endParaRPr/>
          </a:p>
          <a:p>
            <a:pPr indent="0" lvl="0" marL="0" rtl="0" algn="l">
              <a:spcBef>
                <a:spcPts val="0"/>
              </a:spcBef>
              <a:spcAft>
                <a:spcPts val="0"/>
              </a:spcAft>
              <a:buNone/>
            </a:pPr>
            <a:r>
              <a:rPr lang="pt-BR"/>
              <a:t>Aula 7 - Estruturas e Tecnologia do Computador</a:t>
            </a:r>
            <a:r>
              <a:rPr lang="pt-BR"/>
              <a:t> </a:t>
            </a:r>
            <a:endParaRPr/>
          </a:p>
        </p:txBody>
      </p:sp>
      <p:sp>
        <p:nvSpPr>
          <p:cNvPr id="94" name="Google Shape;94;p14"/>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fontScale="55000" lnSpcReduction="20000"/>
          </a:bodyPr>
          <a:lstStyle/>
          <a:p>
            <a:pPr indent="0" lvl="0" marL="0" rtl="0" algn="l">
              <a:spcBef>
                <a:spcPts val="0"/>
              </a:spcBef>
              <a:spcAft>
                <a:spcPts val="0"/>
              </a:spcAft>
              <a:buNone/>
            </a:pPr>
            <a:r>
              <a:rPr lang="pt-BR" sz="2400"/>
              <a:t>Prof. Anayran de Azevedo</a:t>
            </a:r>
            <a:endParaRPr sz="2400"/>
          </a:p>
          <a:p>
            <a:pPr indent="0" lvl="0" marL="0" rtl="0" algn="l">
              <a:spcBef>
                <a:spcPts val="0"/>
              </a:spcBef>
              <a:spcAft>
                <a:spcPts val="0"/>
              </a:spcAft>
              <a:buNone/>
            </a:pPr>
            <a:r>
              <a:rPr lang="pt-BR" sz="2400"/>
              <a:t>Digital House</a:t>
            </a:r>
            <a:endParaRPr sz="2400"/>
          </a:p>
        </p:txBody>
      </p:sp>
      <p:pic>
        <p:nvPicPr>
          <p:cNvPr id="95" name="Google Shape;95;p14"/>
          <p:cNvPicPr preferRelativeResize="0"/>
          <p:nvPr/>
        </p:nvPicPr>
        <p:blipFill>
          <a:blip r:embed="rId3">
            <a:alphaModFix/>
          </a:blip>
          <a:stretch>
            <a:fillRect/>
          </a:stretch>
        </p:blipFill>
        <p:spPr>
          <a:xfrm>
            <a:off x="8655475" y="0"/>
            <a:ext cx="488525" cy="4885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B1E40"/>
        </a:solidFill>
      </p:bgPr>
    </p:bg>
    <p:spTree>
      <p:nvGrpSpPr>
        <p:cNvPr id="162" name="Shape 162"/>
        <p:cNvGrpSpPr/>
        <p:nvPr/>
      </p:nvGrpSpPr>
      <p:grpSpPr>
        <a:xfrm>
          <a:off x="0" y="0"/>
          <a:ext cx="0" cy="0"/>
          <a:chOff x="0" y="0"/>
          <a:chExt cx="0" cy="0"/>
        </a:xfrm>
      </p:grpSpPr>
      <p:sp>
        <p:nvSpPr>
          <p:cNvPr id="163" name="Google Shape;163;p23"/>
          <p:cNvSpPr txBox="1"/>
          <p:nvPr>
            <p:ph type="title"/>
          </p:nvPr>
        </p:nvSpPr>
        <p:spPr>
          <a:xfrm>
            <a:off x="729450" y="1667975"/>
            <a:ext cx="7688400" cy="2191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pt-BR" sz="7100"/>
              <a:t>Componentes de um computador</a:t>
            </a:r>
            <a:endParaRPr sz="71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24"/>
          <p:cNvSpPr txBox="1"/>
          <p:nvPr>
            <p:ph type="title"/>
          </p:nvPr>
        </p:nvSpPr>
        <p:spPr>
          <a:xfrm>
            <a:off x="729450" y="1318650"/>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t>Componentes</a:t>
            </a:r>
            <a:endParaRPr/>
          </a:p>
        </p:txBody>
      </p:sp>
      <p:sp>
        <p:nvSpPr>
          <p:cNvPr id="169" name="Google Shape;169;p24"/>
          <p:cNvSpPr txBox="1"/>
          <p:nvPr>
            <p:ph idx="1" type="body"/>
          </p:nvPr>
        </p:nvSpPr>
        <p:spPr>
          <a:xfrm>
            <a:off x="729325" y="2078875"/>
            <a:ext cx="76884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pt-BR"/>
              <a:t>Todo computador precisa de pelo menos quatro componentes:</a:t>
            </a:r>
            <a:endParaRPr/>
          </a:p>
          <a:p>
            <a:pPr indent="-298450" lvl="1" marL="914400" rtl="0" algn="l">
              <a:spcBef>
                <a:spcPts val="0"/>
              </a:spcBef>
              <a:spcAft>
                <a:spcPts val="0"/>
              </a:spcAft>
              <a:buSzPts val="1100"/>
              <a:buChar char="-"/>
            </a:pPr>
            <a:r>
              <a:rPr lang="pt-BR"/>
              <a:t>Processador</a:t>
            </a:r>
            <a:endParaRPr/>
          </a:p>
          <a:p>
            <a:pPr indent="-298450" lvl="1" marL="914400" rtl="0" algn="l">
              <a:spcBef>
                <a:spcPts val="0"/>
              </a:spcBef>
              <a:spcAft>
                <a:spcPts val="0"/>
              </a:spcAft>
              <a:buSzPts val="1100"/>
              <a:buChar char="-"/>
            </a:pPr>
            <a:r>
              <a:rPr lang="pt-BR"/>
              <a:t>Memória</a:t>
            </a:r>
            <a:endParaRPr/>
          </a:p>
          <a:p>
            <a:pPr indent="-298450" lvl="1" marL="914400" rtl="0" algn="l">
              <a:spcBef>
                <a:spcPts val="0"/>
              </a:spcBef>
              <a:spcAft>
                <a:spcPts val="0"/>
              </a:spcAft>
              <a:buSzPts val="1100"/>
              <a:buChar char="-"/>
            </a:pPr>
            <a:r>
              <a:rPr lang="pt-BR"/>
              <a:t>Dispositivo de Entrada/Saída</a:t>
            </a:r>
            <a:endParaRPr/>
          </a:p>
          <a:p>
            <a:pPr indent="-298450" lvl="1" marL="914400" rtl="0" algn="l">
              <a:spcBef>
                <a:spcPts val="0"/>
              </a:spcBef>
              <a:spcAft>
                <a:spcPts val="0"/>
              </a:spcAft>
              <a:buSzPts val="1100"/>
              <a:buChar char="-"/>
            </a:pPr>
            <a:r>
              <a:rPr lang="pt-BR"/>
              <a:t>Energia</a:t>
            </a:r>
            <a:endParaRPr/>
          </a:p>
        </p:txBody>
      </p:sp>
      <p:pic>
        <p:nvPicPr>
          <p:cNvPr id="170" name="Google Shape;170;p24"/>
          <p:cNvPicPr preferRelativeResize="0"/>
          <p:nvPr/>
        </p:nvPicPr>
        <p:blipFill>
          <a:blip r:embed="rId3">
            <a:alphaModFix/>
          </a:blip>
          <a:stretch>
            <a:fillRect/>
          </a:stretch>
        </p:blipFill>
        <p:spPr>
          <a:xfrm>
            <a:off x="8655475" y="4654975"/>
            <a:ext cx="488525" cy="4885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25"/>
          <p:cNvSpPr txBox="1"/>
          <p:nvPr>
            <p:ph type="title"/>
          </p:nvPr>
        </p:nvSpPr>
        <p:spPr>
          <a:xfrm>
            <a:off x="729450" y="1318650"/>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t>Componentes Internos</a:t>
            </a:r>
            <a:endParaRPr/>
          </a:p>
        </p:txBody>
      </p:sp>
      <p:pic>
        <p:nvPicPr>
          <p:cNvPr id="176" name="Google Shape;176;p25"/>
          <p:cNvPicPr preferRelativeResize="0"/>
          <p:nvPr/>
        </p:nvPicPr>
        <p:blipFill>
          <a:blip r:embed="rId3">
            <a:alphaModFix/>
          </a:blip>
          <a:stretch>
            <a:fillRect/>
          </a:stretch>
        </p:blipFill>
        <p:spPr>
          <a:xfrm>
            <a:off x="8655475" y="4654975"/>
            <a:ext cx="488525" cy="488525"/>
          </a:xfrm>
          <a:prstGeom prst="rect">
            <a:avLst/>
          </a:prstGeom>
          <a:noFill/>
          <a:ln>
            <a:noFill/>
          </a:ln>
        </p:spPr>
      </p:pic>
      <p:pic>
        <p:nvPicPr>
          <p:cNvPr id="177" name="Google Shape;177;p25"/>
          <p:cNvPicPr preferRelativeResize="0"/>
          <p:nvPr/>
        </p:nvPicPr>
        <p:blipFill>
          <a:blip r:embed="rId4">
            <a:alphaModFix/>
          </a:blip>
          <a:stretch>
            <a:fillRect/>
          </a:stretch>
        </p:blipFill>
        <p:spPr>
          <a:xfrm>
            <a:off x="2821300" y="1853850"/>
            <a:ext cx="3501400" cy="280112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26"/>
          <p:cNvSpPr txBox="1"/>
          <p:nvPr>
            <p:ph type="title"/>
          </p:nvPr>
        </p:nvSpPr>
        <p:spPr>
          <a:xfrm>
            <a:off x="727800" y="1318650"/>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t>Componentes Externos</a:t>
            </a:r>
            <a:endParaRPr/>
          </a:p>
        </p:txBody>
      </p:sp>
      <p:pic>
        <p:nvPicPr>
          <p:cNvPr id="183" name="Google Shape;183;p26"/>
          <p:cNvPicPr preferRelativeResize="0"/>
          <p:nvPr/>
        </p:nvPicPr>
        <p:blipFill>
          <a:blip r:embed="rId3">
            <a:alphaModFix/>
          </a:blip>
          <a:stretch>
            <a:fillRect/>
          </a:stretch>
        </p:blipFill>
        <p:spPr>
          <a:xfrm>
            <a:off x="8655475" y="4654975"/>
            <a:ext cx="488525" cy="488525"/>
          </a:xfrm>
          <a:prstGeom prst="rect">
            <a:avLst/>
          </a:prstGeom>
          <a:noFill/>
          <a:ln>
            <a:noFill/>
          </a:ln>
        </p:spPr>
      </p:pic>
      <p:sp>
        <p:nvSpPr>
          <p:cNvPr id="184" name="Google Shape;184;p26"/>
          <p:cNvSpPr txBox="1"/>
          <p:nvPr/>
        </p:nvSpPr>
        <p:spPr>
          <a:xfrm>
            <a:off x="543725" y="1853850"/>
            <a:ext cx="2357400" cy="2086500"/>
          </a:xfrm>
          <a:prstGeom prst="rect">
            <a:avLst/>
          </a:prstGeom>
          <a:noFill/>
          <a:ln>
            <a:noFill/>
          </a:ln>
        </p:spPr>
        <p:txBody>
          <a:bodyPr anchorCtr="0" anchor="t" bIns="91425" lIns="90000" spcFirstLastPara="1" rIns="91425" wrap="square" tIns="90000">
            <a:noAutofit/>
          </a:bodyPr>
          <a:lstStyle/>
          <a:p>
            <a:pPr indent="0" lvl="0" marL="0" marR="0" rtl="0" algn="l">
              <a:lnSpc>
                <a:spcPct val="100000"/>
              </a:lnSpc>
              <a:spcBef>
                <a:spcPts val="600"/>
              </a:spcBef>
              <a:spcAft>
                <a:spcPts val="0"/>
              </a:spcAft>
              <a:buClr>
                <a:srgbClr val="000000"/>
              </a:buClr>
              <a:buSzPts val="1500"/>
              <a:buFont typeface="Arial"/>
              <a:buNone/>
            </a:pPr>
            <a:r>
              <a:rPr b="0" i="0" lang="pt-BR" sz="1500" u="none" cap="none" strike="noStrike">
                <a:solidFill>
                  <a:srgbClr val="3F3F3F"/>
                </a:solidFill>
                <a:latin typeface="Open Sans"/>
                <a:ea typeface="Open Sans"/>
                <a:cs typeface="Open Sans"/>
                <a:sym typeface="Open Sans"/>
              </a:rPr>
              <a:t>São aqueles que se conectam à CPU para adicionar funções e operações ao computador, mas não são partes essenciais de sua estrutura.</a:t>
            </a:r>
            <a:endParaRPr b="0" i="0" sz="1500" u="none" cap="none" strike="noStrike">
              <a:solidFill>
                <a:srgbClr val="3F3F3F"/>
              </a:solidFill>
              <a:latin typeface="Open Sans"/>
              <a:ea typeface="Open Sans"/>
              <a:cs typeface="Open Sans"/>
              <a:sym typeface="Open Sans"/>
            </a:endParaRPr>
          </a:p>
        </p:txBody>
      </p:sp>
      <p:pic>
        <p:nvPicPr>
          <p:cNvPr id="185" name="Google Shape;185;p26"/>
          <p:cNvPicPr preferRelativeResize="0"/>
          <p:nvPr/>
        </p:nvPicPr>
        <p:blipFill rotWithShape="1">
          <a:blip r:embed="rId4">
            <a:alphaModFix/>
          </a:blip>
          <a:srcRect b="0" l="0" r="0" t="0"/>
          <a:stretch/>
        </p:blipFill>
        <p:spPr>
          <a:xfrm>
            <a:off x="4258861" y="1583224"/>
            <a:ext cx="1226058" cy="1168080"/>
          </a:xfrm>
          <a:prstGeom prst="rect">
            <a:avLst/>
          </a:prstGeom>
          <a:noFill/>
          <a:ln>
            <a:noFill/>
          </a:ln>
        </p:spPr>
      </p:pic>
      <p:pic>
        <p:nvPicPr>
          <p:cNvPr id="186" name="Google Shape;186;p26"/>
          <p:cNvPicPr preferRelativeResize="0"/>
          <p:nvPr/>
        </p:nvPicPr>
        <p:blipFill rotWithShape="1">
          <a:blip r:embed="rId5">
            <a:alphaModFix/>
          </a:blip>
          <a:srcRect b="0" l="0" r="0" t="0"/>
          <a:stretch/>
        </p:blipFill>
        <p:spPr>
          <a:xfrm>
            <a:off x="6058591" y="2982890"/>
            <a:ext cx="617590" cy="588385"/>
          </a:xfrm>
          <a:prstGeom prst="rect">
            <a:avLst/>
          </a:prstGeom>
          <a:noFill/>
          <a:ln>
            <a:noFill/>
          </a:ln>
        </p:spPr>
      </p:pic>
      <p:sp>
        <p:nvSpPr>
          <p:cNvPr id="187" name="Google Shape;187;p26"/>
          <p:cNvSpPr txBox="1"/>
          <p:nvPr/>
        </p:nvSpPr>
        <p:spPr>
          <a:xfrm>
            <a:off x="4778555" y="2315061"/>
            <a:ext cx="856500" cy="508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600"/>
              </a:spcBef>
              <a:spcAft>
                <a:spcPts val="0"/>
              </a:spcAft>
              <a:buClr>
                <a:srgbClr val="000000"/>
              </a:buClr>
              <a:buSzPts val="900"/>
              <a:buFont typeface="Arial"/>
              <a:buNone/>
            </a:pPr>
            <a:r>
              <a:rPr b="0" i="0" lang="pt-BR" sz="900" u="none" cap="none" strike="noStrike">
                <a:solidFill>
                  <a:srgbClr val="434343"/>
                </a:solidFill>
                <a:latin typeface="Open Sans"/>
                <a:ea typeface="Open Sans"/>
                <a:cs typeface="Open Sans"/>
                <a:sym typeface="Open Sans"/>
              </a:rPr>
              <a:t>HD Externo</a:t>
            </a:r>
            <a:endParaRPr b="0" i="0" sz="900" u="none" cap="none" strike="noStrike">
              <a:solidFill>
                <a:srgbClr val="000000"/>
              </a:solidFill>
              <a:latin typeface="Arial"/>
              <a:ea typeface="Arial"/>
              <a:cs typeface="Arial"/>
              <a:sym typeface="Arial"/>
            </a:endParaRPr>
          </a:p>
        </p:txBody>
      </p:sp>
      <p:sp>
        <p:nvSpPr>
          <p:cNvPr id="188" name="Google Shape;188;p26"/>
          <p:cNvSpPr txBox="1"/>
          <p:nvPr/>
        </p:nvSpPr>
        <p:spPr>
          <a:xfrm>
            <a:off x="6034509" y="3559312"/>
            <a:ext cx="705900" cy="508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600"/>
              </a:spcBef>
              <a:spcAft>
                <a:spcPts val="0"/>
              </a:spcAft>
              <a:buClr>
                <a:srgbClr val="000000"/>
              </a:buClr>
              <a:buSzPts val="900"/>
              <a:buFont typeface="Arial"/>
              <a:buNone/>
            </a:pPr>
            <a:r>
              <a:rPr b="0" i="0" lang="pt-BR" sz="900" u="none" cap="none" strike="noStrike">
                <a:solidFill>
                  <a:srgbClr val="434343"/>
                </a:solidFill>
                <a:latin typeface="Open Sans"/>
                <a:ea typeface="Open Sans"/>
                <a:cs typeface="Open Sans"/>
                <a:sym typeface="Open Sans"/>
              </a:rPr>
              <a:t>Pendrive</a:t>
            </a:r>
            <a:endParaRPr b="0" i="0" sz="900" u="none" cap="none" strike="noStrike">
              <a:solidFill>
                <a:srgbClr val="000000"/>
              </a:solidFill>
              <a:latin typeface="Arial"/>
              <a:ea typeface="Arial"/>
              <a:cs typeface="Arial"/>
              <a:sym typeface="Arial"/>
            </a:endParaRPr>
          </a:p>
        </p:txBody>
      </p:sp>
      <p:sp>
        <p:nvSpPr>
          <p:cNvPr id="189" name="Google Shape;189;p26"/>
          <p:cNvSpPr txBox="1"/>
          <p:nvPr/>
        </p:nvSpPr>
        <p:spPr>
          <a:xfrm>
            <a:off x="4709787" y="3860288"/>
            <a:ext cx="931200" cy="508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600"/>
              </a:spcBef>
              <a:spcAft>
                <a:spcPts val="0"/>
              </a:spcAft>
              <a:buClr>
                <a:srgbClr val="000000"/>
              </a:buClr>
              <a:buSzPts val="900"/>
              <a:buFont typeface="Arial"/>
              <a:buNone/>
            </a:pPr>
            <a:r>
              <a:rPr b="0" i="0" lang="pt-BR" sz="900" u="none" cap="none" strike="noStrike">
                <a:solidFill>
                  <a:srgbClr val="434343"/>
                </a:solidFill>
                <a:latin typeface="Open Sans"/>
                <a:ea typeface="Open Sans"/>
                <a:cs typeface="Open Sans"/>
                <a:sym typeface="Open Sans"/>
              </a:rPr>
              <a:t>Modem</a:t>
            </a:r>
            <a:endParaRPr b="0" i="0" sz="900" u="none" cap="none" strike="noStrike">
              <a:solidFill>
                <a:srgbClr val="000000"/>
              </a:solidFill>
              <a:latin typeface="Arial"/>
              <a:ea typeface="Arial"/>
              <a:cs typeface="Arial"/>
              <a:sym typeface="Arial"/>
            </a:endParaRPr>
          </a:p>
        </p:txBody>
      </p:sp>
      <p:pic>
        <p:nvPicPr>
          <p:cNvPr id="190" name="Google Shape;190;p26"/>
          <p:cNvPicPr preferRelativeResize="0"/>
          <p:nvPr/>
        </p:nvPicPr>
        <p:blipFill rotWithShape="1">
          <a:blip r:embed="rId6">
            <a:alphaModFix/>
          </a:blip>
          <a:srcRect b="0" l="0" r="0" t="0"/>
          <a:stretch/>
        </p:blipFill>
        <p:spPr>
          <a:xfrm>
            <a:off x="4541170" y="3060593"/>
            <a:ext cx="875636" cy="834228"/>
          </a:xfrm>
          <a:prstGeom prst="rect">
            <a:avLst/>
          </a:prstGeom>
          <a:noFill/>
          <a:ln>
            <a:noFill/>
          </a:ln>
        </p:spPr>
      </p:pic>
      <p:pic>
        <p:nvPicPr>
          <p:cNvPr id="191" name="Google Shape;191;p26"/>
          <p:cNvPicPr preferRelativeResize="0"/>
          <p:nvPr/>
        </p:nvPicPr>
        <p:blipFill rotWithShape="1">
          <a:blip r:embed="rId7">
            <a:alphaModFix/>
          </a:blip>
          <a:srcRect b="0" l="0" r="0" t="0"/>
          <a:stretch/>
        </p:blipFill>
        <p:spPr>
          <a:xfrm>
            <a:off x="7778238" y="2278419"/>
            <a:ext cx="861616" cy="820872"/>
          </a:xfrm>
          <a:prstGeom prst="rect">
            <a:avLst/>
          </a:prstGeom>
          <a:noFill/>
          <a:ln>
            <a:noFill/>
          </a:ln>
        </p:spPr>
      </p:pic>
      <p:pic>
        <p:nvPicPr>
          <p:cNvPr id="192" name="Google Shape;192;p26"/>
          <p:cNvPicPr preferRelativeResize="0"/>
          <p:nvPr/>
        </p:nvPicPr>
        <p:blipFill rotWithShape="1">
          <a:blip r:embed="rId8">
            <a:alphaModFix/>
          </a:blip>
          <a:srcRect b="0" l="0" r="0" t="0"/>
          <a:stretch/>
        </p:blipFill>
        <p:spPr>
          <a:xfrm>
            <a:off x="5964702" y="1408975"/>
            <a:ext cx="1543730" cy="820872"/>
          </a:xfrm>
          <a:prstGeom prst="rect">
            <a:avLst/>
          </a:prstGeom>
          <a:noFill/>
          <a:ln>
            <a:noFill/>
          </a:ln>
        </p:spPr>
      </p:pic>
      <p:pic>
        <p:nvPicPr>
          <p:cNvPr id="193" name="Google Shape;193;p26"/>
          <p:cNvPicPr preferRelativeResize="0"/>
          <p:nvPr/>
        </p:nvPicPr>
        <p:blipFill rotWithShape="1">
          <a:blip r:embed="rId9">
            <a:alphaModFix/>
          </a:blip>
          <a:srcRect b="0" l="0" r="0" t="0"/>
          <a:stretch/>
        </p:blipFill>
        <p:spPr>
          <a:xfrm>
            <a:off x="6780881" y="3363405"/>
            <a:ext cx="700783" cy="667644"/>
          </a:xfrm>
          <a:prstGeom prst="rect">
            <a:avLst/>
          </a:prstGeom>
          <a:noFill/>
          <a:ln>
            <a:noFill/>
          </a:ln>
        </p:spPr>
      </p:pic>
      <p:sp>
        <p:nvSpPr>
          <p:cNvPr id="194" name="Google Shape;194;p26"/>
          <p:cNvSpPr txBox="1"/>
          <p:nvPr/>
        </p:nvSpPr>
        <p:spPr>
          <a:xfrm>
            <a:off x="6955406" y="3963800"/>
            <a:ext cx="612300" cy="508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600"/>
              </a:spcBef>
              <a:spcAft>
                <a:spcPts val="0"/>
              </a:spcAft>
              <a:buClr>
                <a:srgbClr val="000000"/>
              </a:buClr>
              <a:buSzPts val="1050"/>
              <a:buFont typeface="Arial"/>
              <a:buNone/>
            </a:pPr>
            <a:r>
              <a:rPr lang="pt-BR" sz="1050">
                <a:solidFill>
                  <a:srgbClr val="3C4043"/>
                </a:solidFill>
                <a:highlight>
                  <a:srgbClr val="FFFFFF"/>
                </a:highlight>
                <a:latin typeface="Roboto"/>
                <a:ea typeface="Roboto"/>
                <a:cs typeface="Roboto"/>
                <a:sym typeface="Roboto"/>
              </a:rPr>
              <a:t>M</a:t>
            </a:r>
            <a:r>
              <a:rPr b="0" i="0" lang="pt-BR" sz="1050" u="none" cap="none" strike="noStrike">
                <a:solidFill>
                  <a:srgbClr val="3C4043"/>
                </a:solidFill>
                <a:highlight>
                  <a:srgbClr val="FFFFFF"/>
                </a:highlight>
                <a:latin typeface="Roboto"/>
                <a:ea typeface="Roboto"/>
                <a:cs typeface="Roboto"/>
                <a:sym typeface="Roboto"/>
              </a:rPr>
              <a:t>ouse</a:t>
            </a:r>
            <a:endParaRPr b="0" i="0" sz="900" u="none" cap="none" strike="noStrike">
              <a:solidFill>
                <a:srgbClr val="000000"/>
              </a:solidFill>
              <a:latin typeface="Arial"/>
              <a:ea typeface="Arial"/>
              <a:cs typeface="Arial"/>
              <a:sym typeface="Arial"/>
            </a:endParaRPr>
          </a:p>
        </p:txBody>
      </p:sp>
      <p:sp>
        <p:nvSpPr>
          <p:cNvPr id="195" name="Google Shape;195;p26"/>
          <p:cNvSpPr txBox="1"/>
          <p:nvPr/>
        </p:nvSpPr>
        <p:spPr>
          <a:xfrm>
            <a:off x="7946013" y="2981159"/>
            <a:ext cx="931200" cy="508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600"/>
              </a:spcBef>
              <a:spcAft>
                <a:spcPts val="0"/>
              </a:spcAft>
              <a:buClr>
                <a:srgbClr val="000000"/>
              </a:buClr>
              <a:buSzPts val="1050"/>
              <a:buFont typeface="Arial"/>
              <a:buNone/>
            </a:pPr>
            <a:r>
              <a:rPr b="0" i="0" lang="pt-BR" sz="1050" u="none" cap="none" strike="noStrike">
                <a:solidFill>
                  <a:srgbClr val="3C4043"/>
                </a:solidFill>
                <a:highlight>
                  <a:srgbClr val="FFFFFF"/>
                </a:highlight>
                <a:latin typeface="Roboto"/>
                <a:ea typeface="Roboto"/>
                <a:cs typeface="Roboto"/>
                <a:sym typeface="Roboto"/>
              </a:rPr>
              <a:t>Monitor</a:t>
            </a:r>
            <a:endParaRPr b="0" i="0" sz="900" u="none" cap="none" strike="noStrike">
              <a:solidFill>
                <a:srgbClr val="000000"/>
              </a:solidFill>
              <a:latin typeface="Arial"/>
              <a:ea typeface="Arial"/>
              <a:cs typeface="Arial"/>
              <a:sym typeface="Arial"/>
            </a:endParaRPr>
          </a:p>
        </p:txBody>
      </p:sp>
      <p:sp>
        <p:nvSpPr>
          <p:cNvPr id="196" name="Google Shape;196;p26"/>
          <p:cNvSpPr txBox="1"/>
          <p:nvPr/>
        </p:nvSpPr>
        <p:spPr>
          <a:xfrm>
            <a:off x="7507990" y="1408975"/>
            <a:ext cx="931200" cy="508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600"/>
              </a:spcBef>
              <a:spcAft>
                <a:spcPts val="0"/>
              </a:spcAft>
              <a:buClr>
                <a:srgbClr val="000000"/>
              </a:buClr>
              <a:buSzPts val="1050"/>
              <a:buFont typeface="Arial"/>
              <a:buNone/>
            </a:pPr>
            <a:r>
              <a:rPr b="0" i="0" lang="pt-BR" sz="1050" u="none" cap="none" strike="noStrike">
                <a:solidFill>
                  <a:srgbClr val="3C4043"/>
                </a:solidFill>
                <a:highlight>
                  <a:srgbClr val="FFFFFF"/>
                </a:highlight>
                <a:latin typeface="Roboto"/>
                <a:ea typeface="Roboto"/>
                <a:cs typeface="Roboto"/>
                <a:sym typeface="Roboto"/>
              </a:rPr>
              <a:t>Teclado</a:t>
            </a:r>
            <a:endParaRPr b="0" i="0" sz="900" u="none" cap="none" strike="noStrike">
              <a:solidFill>
                <a:srgbClr val="000000"/>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3383C"/>
        </a:solidFill>
      </p:bgPr>
    </p:bg>
    <p:spTree>
      <p:nvGrpSpPr>
        <p:cNvPr id="200" name="Shape 200"/>
        <p:cNvGrpSpPr/>
        <p:nvPr/>
      </p:nvGrpSpPr>
      <p:grpSpPr>
        <a:xfrm>
          <a:off x="0" y="0"/>
          <a:ext cx="0" cy="0"/>
          <a:chOff x="0" y="0"/>
          <a:chExt cx="0" cy="0"/>
        </a:xfrm>
      </p:grpSpPr>
      <p:sp>
        <p:nvSpPr>
          <p:cNvPr id="201" name="Google Shape;201;p27"/>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pt-BR" sz="8000"/>
              <a:t>CPU</a:t>
            </a:r>
            <a:endParaRPr sz="48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2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t>O que é CPU?</a:t>
            </a:r>
            <a:endParaRPr/>
          </a:p>
        </p:txBody>
      </p:sp>
      <p:pic>
        <p:nvPicPr>
          <p:cNvPr id="207" name="Google Shape;207;p28"/>
          <p:cNvPicPr preferRelativeResize="0"/>
          <p:nvPr/>
        </p:nvPicPr>
        <p:blipFill rotWithShape="1">
          <a:blip r:embed="rId3">
            <a:alphaModFix/>
          </a:blip>
          <a:srcRect b="0" l="0" r="0" t="0"/>
          <a:stretch/>
        </p:blipFill>
        <p:spPr>
          <a:xfrm>
            <a:off x="2333663" y="1853850"/>
            <a:ext cx="4476676" cy="2517777"/>
          </a:xfrm>
          <a:prstGeom prst="rect">
            <a:avLst/>
          </a:prstGeom>
          <a:noFill/>
          <a:ln>
            <a:noFill/>
          </a:ln>
        </p:spPr>
      </p:pic>
      <p:pic>
        <p:nvPicPr>
          <p:cNvPr id="208" name="Google Shape;208;p28"/>
          <p:cNvPicPr preferRelativeResize="0"/>
          <p:nvPr/>
        </p:nvPicPr>
        <p:blipFill>
          <a:blip r:embed="rId4">
            <a:alphaModFix/>
          </a:blip>
          <a:stretch>
            <a:fillRect/>
          </a:stretch>
        </p:blipFill>
        <p:spPr>
          <a:xfrm>
            <a:off x="8655475" y="4654975"/>
            <a:ext cx="488525" cy="4885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2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t>Evolução da CPU</a:t>
            </a:r>
            <a:endParaRPr/>
          </a:p>
        </p:txBody>
      </p:sp>
      <p:pic>
        <p:nvPicPr>
          <p:cNvPr id="214" name="Google Shape;214;p29"/>
          <p:cNvPicPr preferRelativeResize="0"/>
          <p:nvPr/>
        </p:nvPicPr>
        <p:blipFill rotWithShape="1">
          <a:blip r:embed="rId3">
            <a:alphaModFix/>
          </a:blip>
          <a:srcRect b="0" l="0" r="0" t="0"/>
          <a:stretch/>
        </p:blipFill>
        <p:spPr>
          <a:xfrm>
            <a:off x="457625" y="2580363"/>
            <a:ext cx="1814775" cy="1367125"/>
          </a:xfrm>
          <a:prstGeom prst="rect">
            <a:avLst/>
          </a:prstGeom>
          <a:noFill/>
          <a:ln>
            <a:noFill/>
          </a:ln>
        </p:spPr>
      </p:pic>
      <p:pic>
        <p:nvPicPr>
          <p:cNvPr id="215" name="Google Shape;215;p29"/>
          <p:cNvPicPr preferRelativeResize="0"/>
          <p:nvPr/>
        </p:nvPicPr>
        <p:blipFill rotWithShape="1">
          <a:blip r:embed="rId4">
            <a:alphaModFix/>
          </a:blip>
          <a:srcRect b="0" l="0" r="0" t="0"/>
          <a:stretch/>
        </p:blipFill>
        <p:spPr>
          <a:xfrm>
            <a:off x="2762375" y="2757325"/>
            <a:ext cx="1455276" cy="918075"/>
          </a:xfrm>
          <a:prstGeom prst="rect">
            <a:avLst/>
          </a:prstGeom>
          <a:noFill/>
          <a:ln>
            <a:noFill/>
          </a:ln>
        </p:spPr>
      </p:pic>
      <p:sp>
        <p:nvSpPr>
          <p:cNvPr id="216" name="Google Shape;216;p29"/>
          <p:cNvSpPr txBox="1"/>
          <p:nvPr/>
        </p:nvSpPr>
        <p:spPr>
          <a:xfrm>
            <a:off x="2480788" y="1853850"/>
            <a:ext cx="19173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pt-BR" sz="1400" u="none" cap="none" strike="noStrike">
                <a:solidFill>
                  <a:srgbClr val="000000"/>
                </a:solidFill>
                <a:latin typeface="Arial"/>
                <a:ea typeface="Arial"/>
                <a:cs typeface="Arial"/>
                <a:sym typeface="Arial"/>
              </a:rPr>
              <a:t>Geração Pré-x86</a:t>
            </a:r>
            <a:endParaRPr b="0" i="0" sz="1400" u="none" cap="none" strike="noStrike">
              <a:solidFill>
                <a:srgbClr val="000000"/>
              </a:solidFill>
              <a:latin typeface="Arial"/>
              <a:ea typeface="Arial"/>
              <a:cs typeface="Arial"/>
              <a:sym typeface="Arial"/>
            </a:endParaRPr>
          </a:p>
        </p:txBody>
      </p:sp>
      <p:sp>
        <p:nvSpPr>
          <p:cNvPr id="217" name="Google Shape;217;p29"/>
          <p:cNvSpPr txBox="1"/>
          <p:nvPr/>
        </p:nvSpPr>
        <p:spPr>
          <a:xfrm>
            <a:off x="355088" y="1853850"/>
            <a:ext cx="19173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pt-BR" sz="1400" u="none" cap="none" strike="noStrike">
                <a:solidFill>
                  <a:srgbClr val="000000"/>
                </a:solidFill>
                <a:latin typeface="Arial"/>
                <a:ea typeface="Arial"/>
                <a:cs typeface="Arial"/>
                <a:sym typeface="Arial"/>
              </a:rPr>
              <a:t>ENIAC</a:t>
            </a:r>
            <a:endParaRPr b="0" i="0" sz="1400" u="none" cap="none" strike="noStrike">
              <a:solidFill>
                <a:srgbClr val="000000"/>
              </a:solidFill>
              <a:latin typeface="Arial"/>
              <a:ea typeface="Arial"/>
              <a:cs typeface="Arial"/>
              <a:sym typeface="Arial"/>
            </a:endParaRPr>
          </a:p>
        </p:txBody>
      </p:sp>
      <p:pic>
        <p:nvPicPr>
          <p:cNvPr id="218" name="Google Shape;218;p29"/>
          <p:cNvPicPr preferRelativeResize="0"/>
          <p:nvPr/>
        </p:nvPicPr>
        <p:blipFill rotWithShape="1">
          <a:blip r:embed="rId5">
            <a:alphaModFix/>
          </a:blip>
          <a:srcRect b="0" l="0" r="0" t="0"/>
          <a:stretch/>
        </p:blipFill>
        <p:spPr>
          <a:xfrm>
            <a:off x="4540900" y="2329650"/>
            <a:ext cx="1734025" cy="1868550"/>
          </a:xfrm>
          <a:prstGeom prst="rect">
            <a:avLst/>
          </a:prstGeom>
          <a:noFill/>
          <a:ln>
            <a:noFill/>
          </a:ln>
        </p:spPr>
      </p:pic>
      <p:sp>
        <p:nvSpPr>
          <p:cNvPr id="219" name="Google Shape;219;p29"/>
          <p:cNvSpPr txBox="1"/>
          <p:nvPr/>
        </p:nvSpPr>
        <p:spPr>
          <a:xfrm>
            <a:off x="4736813" y="1853850"/>
            <a:ext cx="13422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pt-BR" sz="1400" u="none" cap="none" strike="noStrike">
                <a:solidFill>
                  <a:srgbClr val="000000"/>
                </a:solidFill>
                <a:latin typeface="Arial"/>
                <a:ea typeface="Arial"/>
                <a:cs typeface="Arial"/>
                <a:sym typeface="Arial"/>
              </a:rPr>
              <a:t>x86 de 16 bits</a:t>
            </a:r>
            <a:endParaRPr b="0" i="0" sz="1400" u="none" cap="none" strike="noStrike">
              <a:solidFill>
                <a:srgbClr val="000000"/>
              </a:solidFill>
              <a:latin typeface="Arial"/>
              <a:ea typeface="Arial"/>
              <a:cs typeface="Arial"/>
              <a:sym typeface="Arial"/>
            </a:endParaRPr>
          </a:p>
        </p:txBody>
      </p:sp>
      <p:pic>
        <p:nvPicPr>
          <p:cNvPr id="220" name="Google Shape;220;p29"/>
          <p:cNvPicPr preferRelativeResize="0"/>
          <p:nvPr/>
        </p:nvPicPr>
        <p:blipFill rotWithShape="1">
          <a:blip r:embed="rId6">
            <a:alphaModFix/>
          </a:blip>
          <a:srcRect b="0" l="0" r="0" t="0"/>
          <a:stretch/>
        </p:blipFill>
        <p:spPr>
          <a:xfrm>
            <a:off x="6834600" y="2414200"/>
            <a:ext cx="1954301" cy="1302875"/>
          </a:xfrm>
          <a:prstGeom prst="rect">
            <a:avLst/>
          </a:prstGeom>
          <a:noFill/>
          <a:ln>
            <a:noFill/>
          </a:ln>
        </p:spPr>
      </p:pic>
      <p:sp>
        <p:nvSpPr>
          <p:cNvPr id="221" name="Google Shape;221;p29"/>
          <p:cNvSpPr txBox="1"/>
          <p:nvPr/>
        </p:nvSpPr>
        <p:spPr>
          <a:xfrm>
            <a:off x="7053952" y="1853850"/>
            <a:ext cx="15156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pt-BR" sz="1400" u="none" cap="none" strike="noStrike">
                <a:solidFill>
                  <a:srgbClr val="000000"/>
                </a:solidFill>
                <a:latin typeface="Arial"/>
                <a:ea typeface="Arial"/>
                <a:cs typeface="Arial"/>
                <a:sym typeface="Arial"/>
              </a:rPr>
              <a:t>32 bits (x86-32)</a:t>
            </a:r>
            <a:endParaRPr b="0" i="0" sz="1400" u="none" cap="none" strike="noStrike">
              <a:solidFill>
                <a:srgbClr val="000000"/>
              </a:solidFill>
              <a:latin typeface="Arial"/>
              <a:ea typeface="Arial"/>
              <a:cs typeface="Arial"/>
              <a:sym typeface="Arial"/>
            </a:endParaRPr>
          </a:p>
        </p:txBody>
      </p:sp>
      <p:cxnSp>
        <p:nvCxnSpPr>
          <p:cNvPr id="222" name="Google Shape;222;p29"/>
          <p:cNvCxnSpPr>
            <a:stCxn id="214" idx="3"/>
          </p:cNvCxnSpPr>
          <p:nvPr/>
        </p:nvCxnSpPr>
        <p:spPr>
          <a:xfrm flipH="1" rot="10800000">
            <a:off x="2272400" y="3250126"/>
            <a:ext cx="792000" cy="13800"/>
          </a:xfrm>
          <a:prstGeom prst="straightConnector1">
            <a:avLst/>
          </a:prstGeom>
          <a:noFill/>
          <a:ln cap="flat" cmpd="sng" w="38100">
            <a:solidFill>
              <a:schemeClr val="dk2"/>
            </a:solidFill>
            <a:prstDash val="dot"/>
            <a:round/>
            <a:headEnd len="sm" w="sm" type="none"/>
            <a:tailEnd len="sm" w="sm" type="none"/>
          </a:ln>
        </p:spPr>
      </p:cxnSp>
      <p:cxnSp>
        <p:nvCxnSpPr>
          <p:cNvPr id="223" name="Google Shape;223;p29"/>
          <p:cNvCxnSpPr/>
          <p:nvPr/>
        </p:nvCxnSpPr>
        <p:spPr>
          <a:xfrm>
            <a:off x="3881475" y="3166875"/>
            <a:ext cx="883800" cy="0"/>
          </a:xfrm>
          <a:prstGeom prst="straightConnector1">
            <a:avLst/>
          </a:prstGeom>
          <a:noFill/>
          <a:ln cap="flat" cmpd="sng" w="38100">
            <a:solidFill>
              <a:schemeClr val="dk2"/>
            </a:solidFill>
            <a:prstDash val="dot"/>
            <a:round/>
            <a:headEnd len="sm" w="sm" type="none"/>
            <a:tailEnd len="sm" w="sm" type="none"/>
          </a:ln>
        </p:spPr>
      </p:cxnSp>
      <p:cxnSp>
        <p:nvCxnSpPr>
          <p:cNvPr id="224" name="Google Shape;224;p29"/>
          <p:cNvCxnSpPr/>
          <p:nvPr/>
        </p:nvCxnSpPr>
        <p:spPr>
          <a:xfrm>
            <a:off x="6098925" y="3225225"/>
            <a:ext cx="792000" cy="0"/>
          </a:xfrm>
          <a:prstGeom prst="straightConnector1">
            <a:avLst/>
          </a:prstGeom>
          <a:noFill/>
          <a:ln cap="flat" cmpd="sng" w="38100">
            <a:solidFill>
              <a:schemeClr val="dk2"/>
            </a:solidFill>
            <a:prstDash val="dot"/>
            <a:round/>
            <a:headEnd len="sm" w="sm" type="none"/>
            <a:tailEnd len="sm" w="sm" type="none"/>
          </a:ln>
        </p:spPr>
      </p:cxnSp>
      <p:pic>
        <p:nvPicPr>
          <p:cNvPr id="225" name="Google Shape;225;p29"/>
          <p:cNvPicPr preferRelativeResize="0"/>
          <p:nvPr/>
        </p:nvPicPr>
        <p:blipFill>
          <a:blip r:embed="rId7">
            <a:alphaModFix/>
          </a:blip>
          <a:stretch>
            <a:fillRect/>
          </a:stretch>
        </p:blipFill>
        <p:spPr>
          <a:xfrm>
            <a:off x="8655475" y="4654975"/>
            <a:ext cx="488525" cy="4885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30"/>
          <p:cNvSpPr txBox="1"/>
          <p:nvPr>
            <p:ph type="title"/>
          </p:nvPr>
        </p:nvSpPr>
        <p:spPr>
          <a:xfrm>
            <a:off x="727200" y="132607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t>Evolução da CPU</a:t>
            </a:r>
            <a:endParaRPr/>
          </a:p>
        </p:txBody>
      </p:sp>
      <p:sp>
        <p:nvSpPr>
          <p:cNvPr id="231" name="Google Shape;231;p30"/>
          <p:cNvSpPr txBox="1"/>
          <p:nvPr/>
        </p:nvSpPr>
        <p:spPr>
          <a:xfrm>
            <a:off x="2480713" y="2042625"/>
            <a:ext cx="19173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pt-BR" sz="1400" u="none" cap="none" strike="noStrike">
                <a:solidFill>
                  <a:srgbClr val="000000"/>
                </a:solidFill>
                <a:latin typeface="Arial"/>
                <a:ea typeface="Arial"/>
                <a:cs typeface="Arial"/>
                <a:sym typeface="Arial"/>
              </a:rPr>
              <a:t>A era de 64 bits</a:t>
            </a:r>
            <a:endParaRPr b="0" i="0" sz="1400" u="none" cap="none" strike="noStrike">
              <a:solidFill>
                <a:srgbClr val="000000"/>
              </a:solidFill>
              <a:latin typeface="Arial"/>
              <a:ea typeface="Arial"/>
              <a:cs typeface="Arial"/>
              <a:sym typeface="Arial"/>
            </a:endParaRPr>
          </a:p>
        </p:txBody>
      </p:sp>
      <p:pic>
        <p:nvPicPr>
          <p:cNvPr id="232" name="Google Shape;232;p30"/>
          <p:cNvPicPr preferRelativeResize="0"/>
          <p:nvPr/>
        </p:nvPicPr>
        <p:blipFill rotWithShape="1">
          <a:blip r:embed="rId3">
            <a:alphaModFix/>
          </a:blip>
          <a:srcRect b="0" l="0" r="0" t="0"/>
          <a:stretch/>
        </p:blipFill>
        <p:spPr>
          <a:xfrm>
            <a:off x="2306750" y="2319213"/>
            <a:ext cx="2265250" cy="2265250"/>
          </a:xfrm>
          <a:prstGeom prst="rect">
            <a:avLst/>
          </a:prstGeom>
          <a:noFill/>
          <a:ln>
            <a:noFill/>
          </a:ln>
        </p:spPr>
      </p:pic>
      <p:pic>
        <p:nvPicPr>
          <p:cNvPr id="233" name="Google Shape;233;p30"/>
          <p:cNvPicPr preferRelativeResize="0"/>
          <p:nvPr/>
        </p:nvPicPr>
        <p:blipFill rotWithShape="1">
          <a:blip r:embed="rId4">
            <a:alphaModFix/>
          </a:blip>
          <a:srcRect b="0" l="0" r="0" t="0"/>
          <a:stretch/>
        </p:blipFill>
        <p:spPr>
          <a:xfrm>
            <a:off x="5036388" y="2571763"/>
            <a:ext cx="1661625" cy="1760175"/>
          </a:xfrm>
          <a:prstGeom prst="rect">
            <a:avLst/>
          </a:prstGeom>
          <a:noFill/>
          <a:ln>
            <a:noFill/>
          </a:ln>
        </p:spPr>
      </p:pic>
      <p:sp>
        <p:nvSpPr>
          <p:cNvPr id="234" name="Google Shape;234;p30"/>
          <p:cNvSpPr txBox="1"/>
          <p:nvPr/>
        </p:nvSpPr>
        <p:spPr>
          <a:xfrm>
            <a:off x="4908563" y="2016425"/>
            <a:ext cx="19173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pt-BR" sz="1400" u="none" cap="none" strike="noStrike">
                <a:solidFill>
                  <a:srgbClr val="000000"/>
                </a:solidFill>
                <a:latin typeface="Arial"/>
                <a:ea typeface="Arial"/>
                <a:cs typeface="Arial"/>
                <a:sym typeface="Arial"/>
              </a:rPr>
              <a:t>Multi Core</a:t>
            </a:r>
            <a:endParaRPr b="0" i="0" sz="1400" u="none" cap="none" strike="noStrike">
              <a:solidFill>
                <a:srgbClr val="000000"/>
              </a:solidFill>
              <a:latin typeface="Arial"/>
              <a:ea typeface="Arial"/>
              <a:cs typeface="Arial"/>
              <a:sym typeface="Arial"/>
            </a:endParaRPr>
          </a:p>
        </p:txBody>
      </p:sp>
      <p:pic>
        <p:nvPicPr>
          <p:cNvPr id="235" name="Google Shape;235;p30"/>
          <p:cNvPicPr preferRelativeResize="0"/>
          <p:nvPr/>
        </p:nvPicPr>
        <p:blipFill>
          <a:blip r:embed="rId5">
            <a:alphaModFix/>
          </a:blip>
          <a:stretch>
            <a:fillRect/>
          </a:stretch>
        </p:blipFill>
        <p:spPr>
          <a:xfrm>
            <a:off x="8655475" y="4654975"/>
            <a:ext cx="488525" cy="4885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3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t>Exercício</a:t>
            </a:r>
            <a:endParaRPr/>
          </a:p>
        </p:txBody>
      </p:sp>
      <p:sp>
        <p:nvSpPr>
          <p:cNvPr id="241" name="Google Shape;241;p31"/>
          <p:cNvSpPr txBox="1"/>
          <p:nvPr>
            <p:ph idx="1" type="body"/>
          </p:nvPr>
        </p:nvSpPr>
        <p:spPr>
          <a:xfrm>
            <a:off x="729450" y="2078875"/>
            <a:ext cx="7688700" cy="2261100"/>
          </a:xfrm>
          <a:prstGeom prst="rect">
            <a:avLst/>
          </a:prstGeom>
        </p:spPr>
        <p:txBody>
          <a:bodyPr anchorCtr="0" anchor="t" bIns="91425" lIns="91425" spcFirstLastPara="1" rIns="91425" wrap="square" tIns="91425">
            <a:normAutofit lnSpcReduction="20000"/>
          </a:bodyPr>
          <a:lstStyle/>
          <a:p>
            <a:pPr indent="-311150" lvl="0" marL="457200" rtl="0" algn="l">
              <a:spcBef>
                <a:spcPts val="0"/>
              </a:spcBef>
              <a:spcAft>
                <a:spcPts val="0"/>
              </a:spcAft>
              <a:buSzPts val="1300"/>
              <a:buChar char="-"/>
            </a:pPr>
            <a:r>
              <a:rPr lang="pt-BR"/>
              <a:t>Pesquisar se sistemas embarcados podem ser (ou não) computadores;</a:t>
            </a:r>
            <a:endParaRPr/>
          </a:p>
          <a:p>
            <a:pPr indent="-311150" lvl="0" marL="457200" rtl="0" algn="l">
              <a:spcBef>
                <a:spcPts val="0"/>
              </a:spcBef>
              <a:spcAft>
                <a:spcPts val="0"/>
              </a:spcAft>
              <a:buSzPts val="1300"/>
              <a:buChar char="-"/>
            </a:pPr>
            <a:r>
              <a:rPr lang="pt-BR"/>
              <a:t>Pesquisar as seguintes nomenclaturas:</a:t>
            </a:r>
            <a:endParaRPr/>
          </a:p>
          <a:p>
            <a:pPr indent="-298450" lvl="1" marL="914400" rtl="0" algn="l">
              <a:spcBef>
                <a:spcPts val="0"/>
              </a:spcBef>
              <a:spcAft>
                <a:spcPts val="0"/>
              </a:spcAft>
              <a:buSzPts val="1100"/>
              <a:buChar char="-"/>
            </a:pPr>
            <a:r>
              <a:rPr lang="pt-BR"/>
              <a:t>Monotarefa</a:t>
            </a:r>
            <a:endParaRPr/>
          </a:p>
          <a:p>
            <a:pPr indent="-298450" lvl="1" marL="914400" rtl="0" algn="l">
              <a:spcBef>
                <a:spcPts val="0"/>
              </a:spcBef>
              <a:spcAft>
                <a:spcPts val="0"/>
              </a:spcAft>
              <a:buSzPts val="1100"/>
              <a:buChar char="-"/>
            </a:pPr>
            <a:r>
              <a:rPr lang="pt-BR"/>
              <a:t>Multitarefa</a:t>
            </a:r>
            <a:endParaRPr/>
          </a:p>
          <a:p>
            <a:pPr indent="-298450" lvl="1" marL="914400" rtl="0" algn="l">
              <a:spcBef>
                <a:spcPts val="0"/>
              </a:spcBef>
              <a:spcAft>
                <a:spcPts val="0"/>
              </a:spcAft>
              <a:buSzPts val="1100"/>
              <a:buChar char="-"/>
            </a:pPr>
            <a:r>
              <a:rPr lang="pt-BR"/>
              <a:t>Monoprocessado</a:t>
            </a:r>
            <a:endParaRPr/>
          </a:p>
          <a:p>
            <a:pPr indent="-298450" lvl="1" marL="914400" rtl="0" algn="l">
              <a:spcBef>
                <a:spcPts val="0"/>
              </a:spcBef>
              <a:spcAft>
                <a:spcPts val="0"/>
              </a:spcAft>
              <a:buSzPts val="1100"/>
              <a:buChar char="-"/>
            </a:pPr>
            <a:r>
              <a:rPr lang="pt-BR"/>
              <a:t>Multiprocessado</a:t>
            </a:r>
            <a:endParaRPr/>
          </a:p>
          <a:p>
            <a:pPr indent="-311150" lvl="0" marL="457200" rtl="0" algn="l">
              <a:spcBef>
                <a:spcPts val="0"/>
              </a:spcBef>
              <a:spcAft>
                <a:spcPts val="0"/>
              </a:spcAft>
              <a:buSzPts val="1300"/>
              <a:buChar char="-"/>
            </a:pPr>
            <a:r>
              <a:rPr lang="pt-BR"/>
              <a:t>Escrever o resultado da pesquisa, criar um repositório no github e enviar os textos.</a:t>
            </a:r>
            <a:endParaRPr/>
          </a:p>
          <a:p>
            <a:pPr indent="-311150" lvl="0" marL="457200" rtl="0" algn="l">
              <a:spcBef>
                <a:spcPts val="0"/>
              </a:spcBef>
              <a:spcAft>
                <a:spcPts val="0"/>
              </a:spcAft>
              <a:buSzPts val="1300"/>
              <a:buChar char="-"/>
            </a:pPr>
            <a:r>
              <a:rPr lang="pt-BR"/>
              <a:t>Escrever porque processadores muito fortes não podem ser pareados com placas de vídeo muito fracas e vice-versa.</a:t>
            </a:r>
            <a:endParaRPr/>
          </a:p>
          <a:p>
            <a:pPr indent="-311150" lvl="0" marL="457200" rtl="0" algn="l">
              <a:spcBef>
                <a:spcPts val="0"/>
              </a:spcBef>
              <a:spcAft>
                <a:spcPts val="0"/>
              </a:spcAft>
              <a:buSzPts val="1300"/>
              <a:buChar char="-"/>
            </a:pPr>
            <a:r>
              <a:rPr b="1" lang="pt-BR"/>
              <a:t>Desafio:</a:t>
            </a:r>
            <a:r>
              <a:rPr lang="pt-BR"/>
              <a:t> Escrever e enviar ao github porque quanto menor a litografia dos processadores, mais eficientes eles ficam.</a:t>
            </a:r>
            <a:endParaRPr/>
          </a:p>
        </p:txBody>
      </p:sp>
      <p:pic>
        <p:nvPicPr>
          <p:cNvPr id="242" name="Google Shape;242;p31"/>
          <p:cNvPicPr preferRelativeResize="0"/>
          <p:nvPr/>
        </p:nvPicPr>
        <p:blipFill>
          <a:blip r:embed="rId3">
            <a:alphaModFix/>
          </a:blip>
          <a:stretch>
            <a:fillRect/>
          </a:stretch>
        </p:blipFill>
        <p:spPr>
          <a:xfrm>
            <a:off x="8655475" y="4654975"/>
            <a:ext cx="488525" cy="4885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32"/>
          <p:cNvSpPr txBox="1"/>
          <p:nvPr>
            <p:ph type="title"/>
          </p:nvPr>
        </p:nvSpPr>
        <p:spPr>
          <a:xfrm>
            <a:off x="729450" y="1318650"/>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t>Material referência</a:t>
            </a:r>
            <a:endParaRPr/>
          </a:p>
        </p:txBody>
      </p:sp>
      <p:sp>
        <p:nvSpPr>
          <p:cNvPr id="248" name="Google Shape;248;p32"/>
          <p:cNvSpPr txBox="1"/>
          <p:nvPr/>
        </p:nvSpPr>
        <p:spPr>
          <a:xfrm>
            <a:off x="823525" y="1877350"/>
            <a:ext cx="7594200" cy="25551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Lato"/>
              <a:buChar char="-"/>
            </a:pPr>
            <a:r>
              <a:rPr lang="pt-BR" u="sng">
                <a:solidFill>
                  <a:schemeClr val="hlink"/>
                </a:solidFill>
                <a:latin typeface="Lato"/>
                <a:ea typeface="Lato"/>
                <a:cs typeface="Lato"/>
                <a:sym typeface="Lato"/>
                <a:hlinkClick r:id="rId3"/>
              </a:rPr>
              <a:t>https://www.mettzer.com/projects/arquitetura-de-von-neumann-6016eabffdf724001898e500</a:t>
            </a:r>
            <a:endParaRPr>
              <a:latin typeface="Lato"/>
              <a:ea typeface="Lato"/>
              <a:cs typeface="Lato"/>
              <a:sym typeface="Lato"/>
            </a:endParaRPr>
          </a:p>
          <a:p>
            <a:pPr indent="-317500" lvl="0" marL="457200" rtl="0" algn="l">
              <a:spcBef>
                <a:spcPts val="0"/>
              </a:spcBef>
              <a:spcAft>
                <a:spcPts val="0"/>
              </a:spcAft>
              <a:buSzPts val="1400"/>
              <a:buFont typeface="Lato"/>
              <a:buChar char="-"/>
            </a:pPr>
            <a:r>
              <a:rPr lang="pt-BR" u="sng">
                <a:solidFill>
                  <a:schemeClr val="hlink"/>
                </a:solidFill>
                <a:latin typeface="Lato"/>
                <a:ea typeface="Lato"/>
                <a:cs typeface="Lato"/>
                <a:sym typeface="Lato"/>
                <a:hlinkClick r:id="rId4"/>
              </a:rPr>
              <a:t>https://medium.com/trainingcenter/a-arquitetura-de-von-neumann-121489873fd4</a:t>
            </a:r>
            <a:endParaRPr>
              <a:latin typeface="Lato"/>
              <a:ea typeface="Lato"/>
              <a:cs typeface="Lato"/>
              <a:sym typeface="Lato"/>
            </a:endParaRPr>
          </a:p>
          <a:p>
            <a:pPr indent="-317500" lvl="0" marL="457200" rtl="0" algn="l">
              <a:spcBef>
                <a:spcPts val="0"/>
              </a:spcBef>
              <a:spcAft>
                <a:spcPts val="0"/>
              </a:spcAft>
              <a:buSzPts val="1400"/>
              <a:buFont typeface="Lato"/>
              <a:buChar char="-"/>
            </a:pPr>
            <a:r>
              <a:rPr lang="pt-BR" u="sng">
                <a:solidFill>
                  <a:schemeClr val="hlink"/>
                </a:solidFill>
                <a:latin typeface="Lato"/>
                <a:ea typeface="Lato"/>
                <a:cs typeface="Lato"/>
                <a:sym typeface="Lato"/>
                <a:hlinkClick r:id="rId5"/>
              </a:rPr>
              <a:t>https://tecnoblog.net/303335/o-que-e-cpu/</a:t>
            </a:r>
            <a:endParaRPr>
              <a:latin typeface="Lato"/>
              <a:ea typeface="Lato"/>
              <a:cs typeface="Lato"/>
              <a:sym typeface="Lato"/>
            </a:endParaRPr>
          </a:p>
          <a:p>
            <a:pPr indent="-317500" lvl="0" marL="457200" rtl="0" algn="l">
              <a:spcBef>
                <a:spcPts val="0"/>
              </a:spcBef>
              <a:spcAft>
                <a:spcPts val="0"/>
              </a:spcAft>
              <a:buSzPts val="1400"/>
              <a:buFont typeface="Lato"/>
              <a:buChar char="-"/>
            </a:pPr>
            <a:r>
              <a:rPr lang="pt-BR" u="sng">
                <a:solidFill>
                  <a:schemeClr val="hlink"/>
                </a:solidFill>
                <a:latin typeface="Lato"/>
                <a:ea typeface="Lato"/>
                <a:cs typeface="Lato"/>
                <a:sym typeface="Lato"/>
                <a:hlinkClick r:id="rId6"/>
              </a:rPr>
              <a:t>https://pt.wikipedia.org/wiki/Unidade_central_de_processamento</a:t>
            </a:r>
            <a:endParaRPr>
              <a:latin typeface="Lato"/>
              <a:ea typeface="Lato"/>
              <a:cs typeface="Lato"/>
              <a:sym typeface="Lato"/>
            </a:endParaRPr>
          </a:p>
          <a:p>
            <a:pPr indent="-317500" lvl="0" marL="457200" rtl="0" algn="l">
              <a:spcBef>
                <a:spcPts val="0"/>
              </a:spcBef>
              <a:spcAft>
                <a:spcPts val="0"/>
              </a:spcAft>
              <a:buSzPts val="1400"/>
              <a:buFont typeface="Lato"/>
              <a:buChar char="-"/>
            </a:pPr>
            <a:r>
              <a:rPr lang="pt-BR" u="sng">
                <a:solidFill>
                  <a:schemeClr val="hlink"/>
                </a:solidFill>
                <a:latin typeface="Lato"/>
                <a:ea typeface="Lato"/>
                <a:cs typeface="Lato"/>
                <a:sym typeface="Lato"/>
                <a:hlinkClick r:id="rId7"/>
              </a:rPr>
              <a:t>https://pt.wikipedia.org/wiki/Sinal_de_rel%C3%B3gio</a:t>
            </a:r>
            <a:endParaRPr>
              <a:latin typeface="Lato"/>
              <a:ea typeface="Lato"/>
              <a:cs typeface="Lato"/>
              <a:sym typeface="Lato"/>
            </a:endParaRPr>
          </a:p>
          <a:p>
            <a:pPr indent="-317500" lvl="0" marL="457200" rtl="0" algn="l">
              <a:spcBef>
                <a:spcPts val="0"/>
              </a:spcBef>
              <a:spcAft>
                <a:spcPts val="0"/>
              </a:spcAft>
              <a:buSzPts val="1400"/>
              <a:buFont typeface="Lato"/>
              <a:buChar char="-"/>
            </a:pPr>
            <a:r>
              <a:rPr lang="pt-BR" u="sng">
                <a:solidFill>
                  <a:schemeClr val="hlink"/>
                </a:solidFill>
                <a:latin typeface="Lato"/>
                <a:ea typeface="Lato"/>
                <a:cs typeface="Lato"/>
                <a:sym typeface="Lato"/>
                <a:hlinkClick r:id="rId8"/>
              </a:rPr>
              <a:t>https://www.techtudo.com.br/noticias/noticia/2016/09/o-que-significa-ipc-e-qual-sua-funcao-nos-processadores.html</a:t>
            </a:r>
            <a:endParaRPr>
              <a:latin typeface="Lato"/>
              <a:ea typeface="Lato"/>
              <a:cs typeface="Lato"/>
              <a:sym typeface="Lato"/>
            </a:endParaRPr>
          </a:p>
          <a:p>
            <a:pPr indent="-317500" lvl="0" marL="457200" rtl="0" algn="l">
              <a:spcBef>
                <a:spcPts val="0"/>
              </a:spcBef>
              <a:spcAft>
                <a:spcPts val="0"/>
              </a:spcAft>
              <a:buSzPts val="1400"/>
              <a:buFont typeface="Lato"/>
              <a:buChar char="-"/>
            </a:pPr>
            <a:r>
              <a:rPr lang="pt-BR" u="sng">
                <a:solidFill>
                  <a:schemeClr val="hlink"/>
                </a:solidFill>
                <a:latin typeface="Lato"/>
                <a:ea typeface="Lato"/>
                <a:cs typeface="Lato"/>
                <a:sym typeface="Lato"/>
                <a:hlinkClick r:id="rId9"/>
              </a:rPr>
              <a:t>https://www.tecmundo.com.br/historia/2157-a-historia-dos-processadores.htm</a:t>
            </a:r>
            <a:endParaRPr>
              <a:latin typeface="Lato"/>
              <a:ea typeface="Lato"/>
              <a:cs typeface="Lato"/>
              <a:sym typeface="Lato"/>
            </a:endParaRPr>
          </a:p>
          <a:p>
            <a:pPr indent="-317500" lvl="0" marL="457200" rtl="0" algn="l">
              <a:spcBef>
                <a:spcPts val="0"/>
              </a:spcBef>
              <a:spcAft>
                <a:spcPts val="0"/>
              </a:spcAft>
              <a:buSzPts val="1400"/>
              <a:buFont typeface="Lato"/>
              <a:buChar char="-"/>
            </a:pPr>
            <a:r>
              <a:rPr lang="pt-BR" u="sng">
                <a:solidFill>
                  <a:schemeClr val="hlink"/>
                </a:solidFill>
                <a:latin typeface="Lato"/>
                <a:ea typeface="Lato"/>
                <a:cs typeface="Lato"/>
                <a:sym typeface="Lato"/>
                <a:hlinkClick r:id="rId10"/>
              </a:rPr>
              <a:t>https://www.techtudo.com.br/noticias/noticia/2016/11/primeiro-processador-da-intel-comemora-45-anos-conheca-trajetoria.html</a:t>
            </a:r>
            <a:endParaRPr>
              <a:latin typeface="Lato"/>
              <a:ea typeface="Lato"/>
              <a:cs typeface="Lato"/>
              <a:sym typeface="Lato"/>
            </a:endParaRPr>
          </a:p>
        </p:txBody>
      </p:sp>
      <p:pic>
        <p:nvPicPr>
          <p:cNvPr id="249" name="Google Shape;249;p32"/>
          <p:cNvPicPr preferRelativeResize="0"/>
          <p:nvPr/>
        </p:nvPicPr>
        <p:blipFill>
          <a:blip r:embed="rId11">
            <a:alphaModFix/>
          </a:blip>
          <a:stretch>
            <a:fillRect/>
          </a:stretch>
        </p:blipFill>
        <p:spPr>
          <a:xfrm>
            <a:off x="8655475" y="4654975"/>
            <a:ext cx="488525" cy="4885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15"/>
          <p:cNvSpPr txBox="1"/>
          <p:nvPr>
            <p:ph type="title"/>
          </p:nvPr>
        </p:nvSpPr>
        <p:spPr>
          <a:xfrm>
            <a:off x="729450" y="1318650"/>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t>Introdução</a:t>
            </a:r>
            <a:endParaRPr/>
          </a:p>
        </p:txBody>
      </p:sp>
      <p:sp>
        <p:nvSpPr>
          <p:cNvPr id="101" name="Google Shape;101;p15"/>
          <p:cNvSpPr txBox="1"/>
          <p:nvPr>
            <p:ph idx="1" type="body"/>
          </p:nvPr>
        </p:nvSpPr>
        <p:spPr>
          <a:xfrm>
            <a:off x="729450" y="1853850"/>
            <a:ext cx="4637400" cy="2576100"/>
          </a:xfrm>
          <a:prstGeom prst="rect">
            <a:avLst/>
          </a:prstGeom>
        </p:spPr>
        <p:txBody>
          <a:bodyPr anchorCtr="0" anchor="t" bIns="91425" lIns="91425" spcFirstLastPara="1" rIns="91425" wrap="square" tIns="91425">
            <a:normAutofit fontScale="92500" lnSpcReduction="20000"/>
          </a:bodyPr>
          <a:lstStyle/>
          <a:p>
            <a:pPr indent="-293211" lvl="1" marL="914400" rtl="0" algn="just">
              <a:lnSpc>
                <a:spcPct val="150000"/>
              </a:lnSpc>
              <a:spcBef>
                <a:spcPts val="0"/>
              </a:spcBef>
              <a:spcAft>
                <a:spcPts val="0"/>
              </a:spcAft>
              <a:buClr>
                <a:srgbClr val="000000"/>
              </a:buClr>
              <a:buSzPct val="100000"/>
              <a:buFont typeface="Open Sans"/>
              <a:buChar char="○"/>
            </a:pPr>
            <a:r>
              <a:rPr lang="pt-BR">
                <a:solidFill>
                  <a:srgbClr val="000000"/>
                </a:solidFill>
                <a:latin typeface="Open Sans"/>
                <a:ea typeface="Open Sans"/>
                <a:cs typeface="Open Sans"/>
                <a:sym typeface="Open Sans"/>
              </a:rPr>
              <a:t>Arquitetura de computadores</a:t>
            </a:r>
            <a:endParaRPr>
              <a:solidFill>
                <a:srgbClr val="000000"/>
              </a:solidFill>
              <a:latin typeface="Open Sans"/>
              <a:ea typeface="Open Sans"/>
              <a:cs typeface="Open Sans"/>
              <a:sym typeface="Open Sans"/>
            </a:endParaRPr>
          </a:p>
          <a:p>
            <a:pPr indent="-293211" lvl="2" marL="1371600" rtl="0" algn="just">
              <a:lnSpc>
                <a:spcPct val="150000"/>
              </a:lnSpc>
              <a:spcBef>
                <a:spcPts val="0"/>
              </a:spcBef>
              <a:spcAft>
                <a:spcPts val="0"/>
              </a:spcAft>
              <a:buClr>
                <a:srgbClr val="000000"/>
              </a:buClr>
              <a:buSzPct val="100000"/>
              <a:buFont typeface="Open Sans"/>
              <a:buChar char="■"/>
            </a:pPr>
            <a:r>
              <a:rPr lang="pt-BR">
                <a:solidFill>
                  <a:srgbClr val="000000"/>
                </a:solidFill>
                <a:latin typeface="Open Sans"/>
                <a:ea typeface="Open Sans"/>
                <a:cs typeface="Open Sans"/>
                <a:sym typeface="Open Sans"/>
              </a:rPr>
              <a:t>Modelo de Von Neumann</a:t>
            </a:r>
            <a:endParaRPr>
              <a:solidFill>
                <a:srgbClr val="000000"/>
              </a:solidFill>
              <a:latin typeface="Open Sans"/>
              <a:ea typeface="Open Sans"/>
              <a:cs typeface="Open Sans"/>
              <a:sym typeface="Open Sans"/>
            </a:endParaRPr>
          </a:p>
          <a:p>
            <a:pPr indent="-293211" lvl="2" marL="1371600" rtl="0" algn="just">
              <a:lnSpc>
                <a:spcPct val="150000"/>
              </a:lnSpc>
              <a:spcBef>
                <a:spcPts val="0"/>
              </a:spcBef>
              <a:spcAft>
                <a:spcPts val="0"/>
              </a:spcAft>
              <a:buClr>
                <a:srgbClr val="000000"/>
              </a:buClr>
              <a:buSzPct val="100000"/>
              <a:buFont typeface="Open Sans"/>
              <a:buChar char="■"/>
            </a:pPr>
            <a:r>
              <a:rPr lang="pt-BR">
                <a:solidFill>
                  <a:srgbClr val="000000"/>
                </a:solidFill>
                <a:latin typeface="Open Sans"/>
                <a:ea typeface="Open Sans"/>
                <a:cs typeface="Open Sans"/>
                <a:sym typeface="Open Sans"/>
              </a:rPr>
              <a:t>Unidade Central de Processamento (unidade lógica aritmética, unidade de controle e registros)</a:t>
            </a:r>
            <a:endParaRPr>
              <a:solidFill>
                <a:srgbClr val="000000"/>
              </a:solidFill>
              <a:latin typeface="Open Sans"/>
              <a:ea typeface="Open Sans"/>
              <a:cs typeface="Open Sans"/>
              <a:sym typeface="Open Sans"/>
            </a:endParaRPr>
          </a:p>
          <a:p>
            <a:pPr indent="-293211" lvl="1" marL="914400" rtl="0" algn="just">
              <a:lnSpc>
                <a:spcPct val="150000"/>
              </a:lnSpc>
              <a:spcBef>
                <a:spcPts val="0"/>
              </a:spcBef>
              <a:spcAft>
                <a:spcPts val="0"/>
              </a:spcAft>
              <a:buClr>
                <a:srgbClr val="000000"/>
              </a:buClr>
              <a:buSzPct val="100000"/>
              <a:buFont typeface="Open Sans"/>
              <a:buChar char="○"/>
            </a:pPr>
            <a:r>
              <a:rPr lang="pt-BR">
                <a:solidFill>
                  <a:srgbClr val="000000"/>
                </a:solidFill>
                <a:latin typeface="Open Sans"/>
                <a:ea typeface="Open Sans"/>
                <a:cs typeface="Open Sans"/>
                <a:sym typeface="Open Sans"/>
              </a:rPr>
              <a:t>CPU</a:t>
            </a:r>
            <a:endParaRPr>
              <a:solidFill>
                <a:srgbClr val="000000"/>
              </a:solidFill>
              <a:latin typeface="Open Sans"/>
              <a:ea typeface="Open Sans"/>
              <a:cs typeface="Open Sans"/>
              <a:sym typeface="Open Sans"/>
            </a:endParaRPr>
          </a:p>
          <a:p>
            <a:pPr indent="-293211" lvl="2" marL="1371600" rtl="0" algn="just">
              <a:lnSpc>
                <a:spcPct val="150000"/>
              </a:lnSpc>
              <a:spcBef>
                <a:spcPts val="0"/>
              </a:spcBef>
              <a:spcAft>
                <a:spcPts val="0"/>
              </a:spcAft>
              <a:buClr>
                <a:srgbClr val="000000"/>
              </a:buClr>
              <a:buSzPct val="100000"/>
              <a:buFont typeface="Open Sans"/>
              <a:buChar char="■"/>
            </a:pPr>
            <a:r>
              <a:rPr lang="pt-BR">
                <a:solidFill>
                  <a:srgbClr val="000000"/>
                </a:solidFill>
                <a:latin typeface="Open Sans"/>
                <a:ea typeface="Open Sans"/>
                <a:cs typeface="Open Sans"/>
                <a:sym typeface="Open Sans"/>
              </a:rPr>
              <a:t>Dispositivos de entrada e saída, memória principal e secundária</a:t>
            </a:r>
            <a:endParaRPr>
              <a:solidFill>
                <a:srgbClr val="000000"/>
              </a:solidFill>
              <a:latin typeface="Open Sans"/>
              <a:ea typeface="Open Sans"/>
              <a:cs typeface="Open Sans"/>
              <a:sym typeface="Open Sans"/>
            </a:endParaRPr>
          </a:p>
          <a:p>
            <a:pPr indent="-293211" lvl="2" marL="1371600" rtl="0" algn="just">
              <a:lnSpc>
                <a:spcPct val="150000"/>
              </a:lnSpc>
              <a:spcBef>
                <a:spcPts val="0"/>
              </a:spcBef>
              <a:spcAft>
                <a:spcPts val="0"/>
              </a:spcAft>
              <a:buClr>
                <a:srgbClr val="000000"/>
              </a:buClr>
              <a:buSzPct val="32830"/>
              <a:buFont typeface="Open Sans"/>
              <a:buChar char="■"/>
            </a:pPr>
            <a:r>
              <a:rPr lang="pt-BR">
                <a:solidFill>
                  <a:srgbClr val="000000"/>
                </a:solidFill>
                <a:latin typeface="Open Sans"/>
                <a:ea typeface="Open Sans"/>
                <a:cs typeface="Open Sans"/>
                <a:sym typeface="Open Sans"/>
              </a:rPr>
              <a:t>Comunicação do microprocessador com outros componentes.</a:t>
            </a:r>
            <a:endParaRPr sz="3350"/>
          </a:p>
          <a:p>
            <a:pPr indent="0" lvl="0" marL="0" rtl="0" algn="l">
              <a:spcBef>
                <a:spcPts val="0"/>
              </a:spcBef>
              <a:spcAft>
                <a:spcPts val="0"/>
              </a:spcAft>
              <a:buNone/>
            </a:pPr>
            <a:r>
              <a:t/>
            </a:r>
            <a:endParaRPr sz="1042"/>
          </a:p>
          <a:p>
            <a:pPr indent="0" lvl="0" marL="0" rtl="0" algn="l">
              <a:spcBef>
                <a:spcPts val="1200"/>
              </a:spcBef>
              <a:spcAft>
                <a:spcPts val="1200"/>
              </a:spcAft>
              <a:buNone/>
            </a:pPr>
            <a:r>
              <a:t/>
            </a:r>
            <a:endParaRPr sz="1242"/>
          </a:p>
        </p:txBody>
      </p:sp>
      <p:pic>
        <p:nvPicPr>
          <p:cNvPr id="102" name="Google Shape;102;p15"/>
          <p:cNvPicPr preferRelativeResize="0"/>
          <p:nvPr/>
        </p:nvPicPr>
        <p:blipFill>
          <a:blip r:embed="rId3">
            <a:alphaModFix/>
          </a:blip>
          <a:stretch>
            <a:fillRect/>
          </a:stretch>
        </p:blipFill>
        <p:spPr>
          <a:xfrm>
            <a:off x="8655475" y="4654975"/>
            <a:ext cx="488525" cy="488525"/>
          </a:xfrm>
          <a:prstGeom prst="rect">
            <a:avLst/>
          </a:prstGeom>
          <a:noFill/>
          <a:ln>
            <a:noFill/>
          </a:ln>
        </p:spPr>
      </p:pic>
      <p:pic>
        <p:nvPicPr>
          <p:cNvPr id="103" name="Google Shape;103;p15"/>
          <p:cNvPicPr preferRelativeResize="0"/>
          <p:nvPr/>
        </p:nvPicPr>
        <p:blipFill>
          <a:blip r:embed="rId4">
            <a:alphaModFix/>
          </a:blip>
          <a:stretch>
            <a:fillRect/>
          </a:stretch>
        </p:blipFill>
        <p:spPr>
          <a:xfrm>
            <a:off x="5710896" y="926925"/>
            <a:ext cx="2944581" cy="3289651"/>
          </a:xfrm>
          <a:prstGeom prst="rect">
            <a:avLst/>
          </a:prstGeom>
          <a:noFill/>
          <a:ln>
            <a:noFill/>
          </a:ln>
        </p:spPr>
      </p:pic>
      <p:sp>
        <p:nvSpPr>
          <p:cNvPr id="104" name="Google Shape;104;p15"/>
          <p:cNvSpPr/>
          <p:nvPr/>
        </p:nvSpPr>
        <p:spPr>
          <a:xfrm>
            <a:off x="8314450" y="1354725"/>
            <a:ext cx="238200" cy="81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5"/>
          <p:cNvSpPr/>
          <p:nvPr/>
        </p:nvSpPr>
        <p:spPr>
          <a:xfrm>
            <a:off x="7759750" y="2765100"/>
            <a:ext cx="238200" cy="81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5"/>
          <p:cNvSpPr/>
          <p:nvPr/>
        </p:nvSpPr>
        <p:spPr>
          <a:xfrm flipH="1" rot="10800000">
            <a:off x="7599875" y="2969425"/>
            <a:ext cx="200700" cy="75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33"/>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pt-BR" sz="2220"/>
              <a:t>Próxima Aula:</a:t>
            </a:r>
            <a:endParaRPr sz="2220"/>
          </a:p>
          <a:p>
            <a:pPr indent="0" lvl="0" marL="0" rtl="0" algn="l">
              <a:spcBef>
                <a:spcPts val="0"/>
              </a:spcBef>
              <a:spcAft>
                <a:spcPts val="0"/>
              </a:spcAft>
              <a:buSzPts val="990"/>
              <a:buNone/>
            </a:pPr>
            <a:r>
              <a:rPr lang="pt-BR" sz="2220"/>
              <a:t>Memórias</a:t>
            </a:r>
            <a:endParaRPr sz="2220"/>
          </a:p>
        </p:txBody>
      </p:sp>
      <p:sp>
        <p:nvSpPr>
          <p:cNvPr id="255" name="Google Shape;255;p33"/>
          <p:cNvSpPr txBox="1"/>
          <p:nvPr>
            <p:ph idx="1" type="body"/>
          </p:nvPr>
        </p:nvSpPr>
        <p:spPr>
          <a:xfrm>
            <a:off x="721225" y="2781725"/>
            <a:ext cx="3300900" cy="15975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pt-BR" sz="1400"/>
              <a:t>Anayran de Azevedo</a:t>
            </a:r>
            <a:endParaRPr sz="1400"/>
          </a:p>
          <a:p>
            <a:pPr indent="0" lvl="0" marL="0" rtl="0" algn="l">
              <a:spcBef>
                <a:spcPts val="0"/>
              </a:spcBef>
              <a:spcAft>
                <a:spcPts val="0"/>
              </a:spcAft>
              <a:buNone/>
            </a:pPr>
            <a:r>
              <a:rPr lang="pt-BR" sz="1400"/>
              <a:t>Digital House</a:t>
            </a:r>
            <a:endParaRPr sz="1400"/>
          </a:p>
          <a:p>
            <a:pPr indent="0" lvl="0" marL="0" rtl="0" algn="l">
              <a:spcBef>
                <a:spcPts val="0"/>
              </a:spcBef>
              <a:spcAft>
                <a:spcPts val="0"/>
              </a:spcAft>
              <a:buNone/>
            </a:pPr>
            <a:r>
              <a:rPr lang="pt-BR" sz="1400"/>
              <a:t>Obrigado!</a:t>
            </a:r>
            <a:endParaRPr sz="1400"/>
          </a:p>
          <a:p>
            <a:pPr indent="0" lvl="0" marL="0" rtl="0" algn="l">
              <a:spcBef>
                <a:spcPts val="1200"/>
              </a:spcBef>
              <a:spcAft>
                <a:spcPts val="0"/>
              </a:spcAft>
              <a:buNone/>
            </a:pPr>
            <a:r>
              <a:rPr lang="pt-BR" sz="1400"/>
              <a:t>anayran@digitalhouse.com</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pt-BR" sz="1400"/>
              <a:t> </a:t>
            </a:r>
            <a:endParaRPr sz="1400"/>
          </a:p>
        </p:txBody>
      </p:sp>
      <p:pic>
        <p:nvPicPr>
          <p:cNvPr id="256" name="Google Shape;256;p33"/>
          <p:cNvPicPr preferRelativeResize="0"/>
          <p:nvPr/>
        </p:nvPicPr>
        <p:blipFill>
          <a:blip r:embed="rId3">
            <a:alphaModFix/>
          </a:blip>
          <a:stretch>
            <a:fillRect/>
          </a:stretch>
        </p:blipFill>
        <p:spPr>
          <a:xfrm>
            <a:off x="4123750" y="648425"/>
            <a:ext cx="4808300" cy="384664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B1E40"/>
        </a:solidFill>
      </p:bgPr>
    </p:bg>
    <p:spTree>
      <p:nvGrpSpPr>
        <p:cNvPr id="110" name="Shape 110"/>
        <p:cNvGrpSpPr/>
        <p:nvPr/>
      </p:nvGrpSpPr>
      <p:grpSpPr>
        <a:xfrm>
          <a:off x="0" y="0"/>
          <a:ext cx="0" cy="0"/>
          <a:chOff x="0" y="0"/>
          <a:chExt cx="0" cy="0"/>
        </a:xfrm>
      </p:grpSpPr>
      <p:sp>
        <p:nvSpPr>
          <p:cNvPr id="111" name="Google Shape;111;p16"/>
          <p:cNvSpPr txBox="1"/>
          <p:nvPr>
            <p:ph type="title"/>
          </p:nvPr>
        </p:nvSpPr>
        <p:spPr>
          <a:xfrm>
            <a:off x="729450" y="1667975"/>
            <a:ext cx="7688400" cy="21915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pt-BR" sz="8000"/>
              <a:t>Arquitetura de Computadores</a:t>
            </a:r>
            <a:endParaRPr sz="80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17"/>
          <p:cNvSpPr txBox="1"/>
          <p:nvPr>
            <p:ph type="title"/>
          </p:nvPr>
        </p:nvSpPr>
        <p:spPr>
          <a:xfrm>
            <a:off x="729450" y="1318650"/>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t>Recapitulando</a:t>
            </a:r>
            <a:endParaRPr/>
          </a:p>
        </p:txBody>
      </p:sp>
      <p:sp>
        <p:nvSpPr>
          <p:cNvPr id="117" name="Google Shape;117;p17"/>
          <p:cNvSpPr txBox="1"/>
          <p:nvPr>
            <p:ph idx="1" type="body"/>
          </p:nvPr>
        </p:nvSpPr>
        <p:spPr>
          <a:xfrm>
            <a:off x="729325" y="2078875"/>
            <a:ext cx="76884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pt-BR"/>
              <a:t>Hardware é a parte física do computador</a:t>
            </a:r>
            <a:endParaRPr/>
          </a:p>
          <a:p>
            <a:pPr indent="-311150" lvl="0" marL="457200" rtl="0" algn="l">
              <a:spcBef>
                <a:spcPts val="0"/>
              </a:spcBef>
              <a:spcAft>
                <a:spcPts val="0"/>
              </a:spcAft>
              <a:buSzPts val="1300"/>
              <a:buChar char="-"/>
            </a:pPr>
            <a:r>
              <a:rPr lang="pt-BR"/>
              <a:t>Todo computador é composto por dispositivos de entrada, processamento e saída.</a:t>
            </a:r>
            <a:endParaRPr/>
          </a:p>
          <a:p>
            <a:pPr indent="-311150" lvl="0" marL="457200" rtl="0" algn="l">
              <a:spcBef>
                <a:spcPts val="0"/>
              </a:spcBef>
              <a:spcAft>
                <a:spcPts val="0"/>
              </a:spcAft>
              <a:buSzPts val="1300"/>
              <a:buChar char="-"/>
            </a:pPr>
            <a:r>
              <a:rPr lang="pt-BR"/>
              <a:t>Mas por que é definido dessa forma?</a:t>
            </a:r>
            <a:endParaRPr/>
          </a:p>
        </p:txBody>
      </p:sp>
      <p:pic>
        <p:nvPicPr>
          <p:cNvPr id="118" name="Google Shape;118;p17"/>
          <p:cNvPicPr preferRelativeResize="0"/>
          <p:nvPr/>
        </p:nvPicPr>
        <p:blipFill>
          <a:blip r:embed="rId3">
            <a:alphaModFix/>
          </a:blip>
          <a:stretch>
            <a:fillRect/>
          </a:stretch>
        </p:blipFill>
        <p:spPr>
          <a:xfrm>
            <a:off x="8655475" y="4654975"/>
            <a:ext cx="488525" cy="4885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18"/>
          <p:cNvSpPr txBox="1"/>
          <p:nvPr>
            <p:ph type="title"/>
          </p:nvPr>
        </p:nvSpPr>
        <p:spPr>
          <a:xfrm>
            <a:off x="729450" y="1318650"/>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t>História</a:t>
            </a:r>
            <a:endParaRPr/>
          </a:p>
        </p:txBody>
      </p:sp>
      <p:sp>
        <p:nvSpPr>
          <p:cNvPr id="124" name="Google Shape;124;p18"/>
          <p:cNvSpPr txBox="1"/>
          <p:nvPr>
            <p:ph idx="1" type="body"/>
          </p:nvPr>
        </p:nvSpPr>
        <p:spPr>
          <a:xfrm>
            <a:off x="729325" y="2078875"/>
            <a:ext cx="44664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pt-BR"/>
              <a:t>John Von Neumann foi o responsável pela criação deste modelo que conhecemos hoje em dia como computador!</a:t>
            </a:r>
            <a:endParaRPr/>
          </a:p>
          <a:p>
            <a:pPr indent="-311150" lvl="0" marL="457200" rtl="0" algn="l">
              <a:spcBef>
                <a:spcPts val="0"/>
              </a:spcBef>
              <a:spcAft>
                <a:spcPts val="0"/>
              </a:spcAft>
              <a:buSzPts val="1300"/>
              <a:buChar char="-"/>
            </a:pPr>
            <a:r>
              <a:rPr lang="pt-BR"/>
              <a:t>Ela é composta por três grandes pilares:</a:t>
            </a:r>
            <a:endParaRPr/>
          </a:p>
          <a:p>
            <a:pPr indent="-298450" lvl="1" marL="914400" rtl="0" algn="l">
              <a:spcBef>
                <a:spcPts val="0"/>
              </a:spcBef>
              <a:spcAft>
                <a:spcPts val="0"/>
              </a:spcAft>
              <a:buSzPts val="1100"/>
              <a:buChar char="-"/>
            </a:pPr>
            <a:r>
              <a:rPr lang="pt-BR"/>
              <a:t>Unidade de Processamento Central</a:t>
            </a:r>
            <a:endParaRPr/>
          </a:p>
          <a:p>
            <a:pPr indent="-298450" lvl="1" marL="914400" rtl="0" algn="l">
              <a:spcBef>
                <a:spcPts val="0"/>
              </a:spcBef>
              <a:spcAft>
                <a:spcPts val="0"/>
              </a:spcAft>
              <a:buSzPts val="1100"/>
              <a:buChar char="-"/>
            </a:pPr>
            <a:r>
              <a:rPr lang="pt-BR"/>
              <a:t>Sistema de memória</a:t>
            </a:r>
            <a:endParaRPr/>
          </a:p>
          <a:p>
            <a:pPr indent="-298450" lvl="1" marL="914400" rtl="0" algn="l">
              <a:spcBef>
                <a:spcPts val="0"/>
              </a:spcBef>
              <a:spcAft>
                <a:spcPts val="0"/>
              </a:spcAft>
              <a:buSzPts val="1100"/>
              <a:buChar char="-"/>
            </a:pPr>
            <a:r>
              <a:rPr lang="pt-BR"/>
              <a:t>Sistema de entrada e saída</a:t>
            </a:r>
            <a:endParaRPr/>
          </a:p>
        </p:txBody>
      </p:sp>
      <p:pic>
        <p:nvPicPr>
          <p:cNvPr id="125" name="Google Shape;125;p18"/>
          <p:cNvPicPr preferRelativeResize="0"/>
          <p:nvPr/>
        </p:nvPicPr>
        <p:blipFill>
          <a:blip r:embed="rId3">
            <a:alphaModFix/>
          </a:blip>
          <a:stretch>
            <a:fillRect/>
          </a:stretch>
        </p:blipFill>
        <p:spPr>
          <a:xfrm>
            <a:off x="8655475" y="4654975"/>
            <a:ext cx="488525" cy="488525"/>
          </a:xfrm>
          <a:prstGeom prst="rect">
            <a:avLst/>
          </a:prstGeom>
          <a:noFill/>
          <a:ln>
            <a:noFill/>
          </a:ln>
        </p:spPr>
      </p:pic>
      <p:pic>
        <p:nvPicPr>
          <p:cNvPr id="126" name="Google Shape;126;p18"/>
          <p:cNvPicPr preferRelativeResize="0"/>
          <p:nvPr/>
        </p:nvPicPr>
        <p:blipFill>
          <a:blip r:embed="rId4">
            <a:alphaModFix/>
          </a:blip>
          <a:stretch>
            <a:fillRect/>
          </a:stretch>
        </p:blipFill>
        <p:spPr>
          <a:xfrm>
            <a:off x="6039475" y="1079325"/>
            <a:ext cx="2378366" cy="298484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19"/>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pt-BR" sz="2040"/>
              <a:t>Arquitetura de Von Neumann</a:t>
            </a:r>
            <a:endParaRPr sz="2040"/>
          </a:p>
        </p:txBody>
      </p:sp>
      <p:sp>
        <p:nvSpPr>
          <p:cNvPr id="132" name="Google Shape;132;p19"/>
          <p:cNvSpPr txBox="1"/>
          <p:nvPr>
            <p:ph idx="1" type="body"/>
          </p:nvPr>
        </p:nvSpPr>
        <p:spPr>
          <a:xfrm>
            <a:off x="729325" y="2078875"/>
            <a:ext cx="3842700" cy="2261100"/>
          </a:xfrm>
          <a:prstGeom prst="rect">
            <a:avLst/>
          </a:prstGeom>
        </p:spPr>
        <p:txBody>
          <a:bodyPr anchorCtr="0" anchor="t" bIns="91425" lIns="91425" spcFirstLastPara="1" rIns="91425" wrap="square" tIns="91425">
            <a:normAutofit fontScale="77500" lnSpcReduction="20000"/>
          </a:bodyPr>
          <a:lstStyle/>
          <a:p>
            <a:pPr indent="0" lvl="0" marL="0" rtl="0" algn="just">
              <a:spcBef>
                <a:spcPts val="0"/>
              </a:spcBef>
              <a:spcAft>
                <a:spcPts val="0"/>
              </a:spcAft>
              <a:buNone/>
            </a:pPr>
            <a:r>
              <a:rPr lang="pt-BR">
                <a:solidFill>
                  <a:srgbClr val="3A3A3A"/>
                </a:solidFill>
                <a:latin typeface="Arial"/>
                <a:ea typeface="Arial"/>
                <a:cs typeface="Arial"/>
                <a:sym typeface="Arial"/>
              </a:rPr>
              <a:t>A Arquitetura de Von Neumann é uma arquitetura de computador que se caracteriza pela possibilidade de uma máquina digital armazenar seus programas no mesmo espaço de memória que os dados podendo assim manipular tais programas. Essa arquitetura é um projeto de computador digital de programa armazenamento que utiliza unidade de processamento (CPU) e um armazenamento ("Memória") para comportar, respectivamente, instituições de dados.</a:t>
            </a:r>
            <a:endParaRPr>
              <a:solidFill>
                <a:srgbClr val="3A3A3A"/>
              </a:solidFill>
              <a:latin typeface="Arial"/>
              <a:ea typeface="Arial"/>
              <a:cs typeface="Arial"/>
              <a:sym typeface="Arial"/>
            </a:endParaRPr>
          </a:p>
          <a:p>
            <a:pPr indent="0" lvl="0" marL="0" rtl="0" algn="l">
              <a:spcBef>
                <a:spcPts val="2200"/>
              </a:spcBef>
              <a:spcAft>
                <a:spcPts val="0"/>
              </a:spcAft>
              <a:buNone/>
            </a:pPr>
            <a:r>
              <a:t/>
            </a:r>
            <a:endParaRPr>
              <a:solidFill>
                <a:srgbClr val="3A3A3A"/>
              </a:solidFill>
              <a:latin typeface="Arial"/>
              <a:ea typeface="Arial"/>
              <a:cs typeface="Arial"/>
              <a:sym typeface="Arial"/>
            </a:endParaRPr>
          </a:p>
          <a:p>
            <a:pPr indent="0" lvl="0" marL="0" rtl="0" algn="l">
              <a:spcBef>
                <a:spcPts val="0"/>
              </a:spcBef>
              <a:spcAft>
                <a:spcPts val="1200"/>
              </a:spcAft>
              <a:buNone/>
            </a:pPr>
            <a:r>
              <a:rPr lang="pt-BR"/>
              <a:t>(Retirado de https://www.mettzer.com/projects/arquitetura-de-von-neumann-6016eabffdf724001898e500)</a:t>
            </a:r>
            <a:endParaRPr/>
          </a:p>
        </p:txBody>
      </p:sp>
      <p:pic>
        <p:nvPicPr>
          <p:cNvPr id="133" name="Google Shape;133;p19"/>
          <p:cNvPicPr preferRelativeResize="0"/>
          <p:nvPr/>
        </p:nvPicPr>
        <p:blipFill>
          <a:blip r:embed="rId3">
            <a:alphaModFix/>
          </a:blip>
          <a:stretch>
            <a:fillRect/>
          </a:stretch>
        </p:blipFill>
        <p:spPr>
          <a:xfrm>
            <a:off x="8655475" y="4654975"/>
            <a:ext cx="488525" cy="488525"/>
          </a:xfrm>
          <a:prstGeom prst="rect">
            <a:avLst/>
          </a:prstGeom>
          <a:noFill/>
          <a:ln>
            <a:noFill/>
          </a:ln>
        </p:spPr>
      </p:pic>
      <p:pic>
        <p:nvPicPr>
          <p:cNvPr id="134" name="Google Shape;134;p19"/>
          <p:cNvPicPr preferRelativeResize="0"/>
          <p:nvPr/>
        </p:nvPicPr>
        <p:blipFill>
          <a:blip r:embed="rId4">
            <a:alphaModFix/>
          </a:blip>
          <a:stretch>
            <a:fillRect/>
          </a:stretch>
        </p:blipFill>
        <p:spPr>
          <a:xfrm>
            <a:off x="4675675" y="1318650"/>
            <a:ext cx="3979799" cy="29848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0"/>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p>
            <a:pPr indent="0" lvl="0" marL="0" rtl="0" algn="l">
              <a:lnSpc>
                <a:spcPct val="123529"/>
              </a:lnSpc>
              <a:spcBef>
                <a:spcPts val="2900"/>
              </a:spcBef>
              <a:spcAft>
                <a:spcPts val="0"/>
              </a:spcAft>
              <a:buNone/>
            </a:pPr>
            <a:r>
              <a:rPr b="0" lang="pt-BR" sz="1550">
                <a:solidFill>
                  <a:srgbClr val="292929"/>
                </a:solidFill>
                <a:highlight>
                  <a:srgbClr val="FFFFFF"/>
                </a:highlight>
                <a:latin typeface="Arial"/>
                <a:ea typeface="Arial"/>
                <a:cs typeface="Arial"/>
                <a:sym typeface="Arial"/>
              </a:rPr>
              <a:t>Unidade de Processamento Central (CPU)</a:t>
            </a:r>
            <a:endParaRPr b="0" sz="1550">
              <a:solidFill>
                <a:srgbClr val="292929"/>
              </a:solidFill>
              <a:highlight>
                <a:srgbClr val="FFFFFF"/>
              </a:highlight>
              <a:latin typeface="Arial"/>
              <a:ea typeface="Arial"/>
              <a:cs typeface="Arial"/>
              <a:sym typeface="Arial"/>
            </a:endParaRPr>
          </a:p>
        </p:txBody>
      </p:sp>
      <p:sp>
        <p:nvSpPr>
          <p:cNvPr id="140" name="Google Shape;140;p20"/>
          <p:cNvSpPr txBox="1"/>
          <p:nvPr>
            <p:ph idx="1" type="body"/>
          </p:nvPr>
        </p:nvSpPr>
        <p:spPr>
          <a:xfrm>
            <a:off x="729325" y="2078875"/>
            <a:ext cx="3842700" cy="2261100"/>
          </a:xfrm>
          <a:prstGeom prst="rect">
            <a:avLst/>
          </a:prstGeom>
        </p:spPr>
        <p:txBody>
          <a:bodyPr anchorCtr="0" anchor="t" bIns="91425" lIns="91425" spcFirstLastPara="1" rIns="91425" wrap="square" tIns="91425">
            <a:normAutofit fontScale="55000" lnSpcReduction="20000"/>
          </a:bodyPr>
          <a:lstStyle/>
          <a:p>
            <a:pPr indent="0" lvl="0" marL="0" rtl="0" algn="l">
              <a:lnSpc>
                <a:spcPct val="100000"/>
              </a:lnSpc>
              <a:spcBef>
                <a:spcPts val="1400"/>
              </a:spcBef>
              <a:spcAft>
                <a:spcPts val="0"/>
              </a:spcAft>
              <a:buNone/>
            </a:pPr>
            <a:r>
              <a:rPr lang="pt-BR" sz="1600">
                <a:solidFill>
                  <a:srgbClr val="292929"/>
                </a:solidFill>
                <a:highlight>
                  <a:srgbClr val="FFFFFF"/>
                </a:highlight>
                <a:latin typeface="Georgia"/>
                <a:ea typeface="Georgia"/>
                <a:cs typeface="Georgia"/>
                <a:sym typeface="Georgia"/>
              </a:rPr>
              <a:t>É a composição de registradores, da unidade de controle (</a:t>
            </a:r>
            <a:r>
              <a:rPr i="1" lang="pt-BR" sz="1600">
                <a:solidFill>
                  <a:srgbClr val="292929"/>
                </a:solidFill>
                <a:highlight>
                  <a:srgbClr val="FFFFFF"/>
                </a:highlight>
                <a:latin typeface="Georgia"/>
                <a:ea typeface="Georgia"/>
                <a:cs typeface="Georgia"/>
                <a:sym typeface="Georgia"/>
              </a:rPr>
              <a:t>UC</a:t>
            </a:r>
            <a:r>
              <a:rPr lang="pt-BR" sz="1600">
                <a:solidFill>
                  <a:srgbClr val="292929"/>
                </a:solidFill>
                <a:highlight>
                  <a:srgbClr val="FFFFFF"/>
                </a:highlight>
                <a:latin typeface="Georgia"/>
                <a:ea typeface="Georgia"/>
                <a:cs typeface="Georgia"/>
                <a:sym typeface="Georgia"/>
              </a:rPr>
              <a:t>), a unidade de lógica aritmética (</a:t>
            </a:r>
            <a:r>
              <a:rPr i="1" lang="pt-BR" sz="1600">
                <a:solidFill>
                  <a:srgbClr val="292929"/>
                </a:solidFill>
                <a:highlight>
                  <a:srgbClr val="FFFFFF"/>
                </a:highlight>
                <a:latin typeface="Georgia"/>
                <a:ea typeface="Georgia"/>
                <a:cs typeface="Georgia"/>
                <a:sym typeface="Georgia"/>
              </a:rPr>
              <a:t>ULA</a:t>
            </a:r>
            <a:r>
              <a:rPr lang="pt-BR" sz="1600">
                <a:solidFill>
                  <a:srgbClr val="292929"/>
                </a:solidFill>
                <a:highlight>
                  <a:srgbClr val="FFFFFF"/>
                </a:highlight>
                <a:latin typeface="Georgia"/>
                <a:ea typeface="Georgia"/>
                <a:cs typeface="Georgia"/>
                <a:sym typeface="Georgia"/>
              </a:rPr>
              <a:t>) e o contador de programa.</a:t>
            </a:r>
            <a:endParaRPr sz="1600">
              <a:solidFill>
                <a:srgbClr val="292929"/>
              </a:solidFill>
              <a:highlight>
                <a:srgbClr val="FFFFFF"/>
              </a:highlight>
              <a:latin typeface="Georgia"/>
              <a:ea typeface="Georgia"/>
              <a:cs typeface="Georgia"/>
              <a:sym typeface="Georgia"/>
            </a:endParaRPr>
          </a:p>
          <a:p>
            <a:pPr indent="0" lvl="0" marL="0" rtl="0" algn="l">
              <a:lnSpc>
                <a:spcPct val="100000"/>
              </a:lnSpc>
              <a:spcBef>
                <a:spcPts val="1400"/>
              </a:spcBef>
              <a:spcAft>
                <a:spcPts val="0"/>
              </a:spcAft>
              <a:buNone/>
            </a:pPr>
            <a:r>
              <a:rPr b="1" lang="pt-BR" sz="1600">
                <a:solidFill>
                  <a:srgbClr val="292929"/>
                </a:solidFill>
                <a:highlight>
                  <a:srgbClr val="FFFFFF"/>
                </a:highlight>
                <a:latin typeface="Georgia"/>
                <a:ea typeface="Georgia"/>
                <a:cs typeface="Georgia"/>
                <a:sym typeface="Georgia"/>
              </a:rPr>
              <a:t>Registradores:</a:t>
            </a:r>
            <a:r>
              <a:rPr lang="pt-BR" sz="1600">
                <a:solidFill>
                  <a:srgbClr val="292929"/>
                </a:solidFill>
                <a:highlight>
                  <a:srgbClr val="FFFFFF"/>
                </a:highlight>
                <a:latin typeface="Georgia"/>
                <a:ea typeface="Georgia"/>
                <a:cs typeface="Georgia"/>
                <a:sym typeface="Georgia"/>
              </a:rPr>
              <a:t> São memórias temporárias que existem dentro da CPU de altíssima velocidade</a:t>
            </a:r>
            <a:endParaRPr sz="1600">
              <a:solidFill>
                <a:srgbClr val="292929"/>
              </a:solidFill>
              <a:highlight>
                <a:srgbClr val="FFFFFF"/>
              </a:highlight>
              <a:latin typeface="Georgia"/>
              <a:ea typeface="Georgia"/>
              <a:cs typeface="Georgia"/>
              <a:sym typeface="Georgia"/>
            </a:endParaRPr>
          </a:p>
          <a:p>
            <a:pPr indent="0" lvl="0" marL="0" rtl="0" algn="l">
              <a:lnSpc>
                <a:spcPct val="100000"/>
              </a:lnSpc>
              <a:spcBef>
                <a:spcPts val="1700"/>
              </a:spcBef>
              <a:spcAft>
                <a:spcPts val="0"/>
              </a:spcAft>
              <a:buNone/>
            </a:pPr>
            <a:r>
              <a:rPr b="1" lang="pt-BR" sz="1600">
                <a:solidFill>
                  <a:srgbClr val="292929"/>
                </a:solidFill>
                <a:highlight>
                  <a:srgbClr val="FFFFFF"/>
                </a:highlight>
                <a:latin typeface="Georgia"/>
                <a:ea typeface="Georgia"/>
                <a:cs typeface="Georgia"/>
                <a:sym typeface="Georgia"/>
              </a:rPr>
              <a:t>Unidade de Controle (</a:t>
            </a:r>
            <a:r>
              <a:rPr b="1" i="1" lang="pt-BR" sz="1600">
                <a:solidFill>
                  <a:srgbClr val="292929"/>
                </a:solidFill>
                <a:highlight>
                  <a:srgbClr val="FFFFFF"/>
                </a:highlight>
                <a:latin typeface="Georgia"/>
                <a:ea typeface="Georgia"/>
                <a:cs typeface="Georgia"/>
                <a:sym typeface="Georgia"/>
              </a:rPr>
              <a:t>UC</a:t>
            </a:r>
            <a:r>
              <a:rPr b="1" lang="pt-BR" sz="1600">
                <a:solidFill>
                  <a:srgbClr val="292929"/>
                </a:solidFill>
                <a:highlight>
                  <a:srgbClr val="FFFFFF"/>
                </a:highlight>
                <a:latin typeface="Georgia"/>
                <a:ea typeface="Georgia"/>
                <a:cs typeface="Georgia"/>
                <a:sym typeface="Georgia"/>
              </a:rPr>
              <a:t>): </a:t>
            </a:r>
            <a:r>
              <a:rPr lang="pt-BR" sz="1600">
                <a:solidFill>
                  <a:srgbClr val="292929"/>
                </a:solidFill>
                <a:highlight>
                  <a:srgbClr val="FFFFFF"/>
                </a:highlight>
                <a:latin typeface="Georgia"/>
                <a:ea typeface="Georgia"/>
                <a:cs typeface="Georgia"/>
                <a:sym typeface="Georgia"/>
              </a:rPr>
              <a:t>É a unidade responsável por buscar as instruções na memória principal e classificar o tipo das mesmas.</a:t>
            </a:r>
            <a:endParaRPr sz="1600">
              <a:solidFill>
                <a:srgbClr val="292929"/>
              </a:solidFill>
              <a:highlight>
                <a:srgbClr val="FFFFFF"/>
              </a:highlight>
              <a:latin typeface="Georgia"/>
              <a:ea typeface="Georgia"/>
              <a:cs typeface="Georgia"/>
              <a:sym typeface="Georgia"/>
            </a:endParaRPr>
          </a:p>
          <a:p>
            <a:pPr indent="0" lvl="0" marL="0" rtl="0" algn="l">
              <a:lnSpc>
                <a:spcPct val="100000"/>
              </a:lnSpc>
              <a:spcBef>
                <a:spcPts val="1700"/>
              </a:spcBef>
              <a:spcAft>
                <a:spcPts val="0"/>
              </a:spcAft>
              <a:buNone/>
            </a:pPr>
            <a:r>
              <a:rPr b="1" lang="pt-BR" sz="1600">
                <a:solidFill>
                  <a:srgbClr val="292929"/>
                </a:solidFill>
                <a:highlight>
                  <a:srgbClr val="FFFFFF"/>
                </a:highlight>
                <a:latin typeface="Georgia"/>
                <a:ea typeface="Georgia"/>
                <a:cs typeface="Georgia"/>
                <a:sym typeface="Georgia"/>
              </a:rPr>
              <a:t>Unidade Lógica Aritmética (</a:t>
            </a:r>
            <a:r>
              <a:rPr b="1" i="1" lang="pt-BR" sz="1600">
                <a:solidFill>
                  <a:srgbClr val="292929"/>
                </a:solidFill>
                <a:highlight>
                  <a:srgbClr val="FFFFFF"/>
                </a:highlight>
                <a:latin typeface="Georgia"/>
                <a:ea typeface="Georgia"/>
                <a:cs typeface="Georgia"/>
                <a:sym typeface="Georgia"/>
              </a:rPr>
              <a:t>ULA</a:t>
            </a:r>
            <a:r>
              <a:rPr b="1" lang="pt-BR" sz="1600">
                <a:solidFill>
                  <a:srgbClr val="292929"/>
                </a:solidFill>
                <a:highlight>
                  <a:srgbClr val="FFFFFF"/>
                </a:highlight>
                <a:latin typeface="Georgia"/>
                <a:ea typeface="Georgia"/>
                <a:cs typeface="Georgia"/>
                <a:sym typeface="Georgia"/>
              </a:rPr>
              <a:t>): </a:t>
            </a:r>
            <a:r>
              <a:rPr lang="pt-BR" sz="1600">
                <a:solidFill>
                  <a:srgbClr val="292929"/>
                </a:solidFill>
                <a:highlight>
                  <a:srgbClr val="FFFFFF"/>
                </a:highlight>
                <a:latin typeface="Georgia"/>
                <a:ea typeface="Georgia"/>
                <a:cs typeface="Georgia"/>
                <a:sym typeface="Georgia"/>
              </a:rPr>
              <a:t>Unidade responsável por fazer as operações booleanas e aritméticas.</a:t>
            </a:r>
            <a:endParaRPr sz="1600">
              <a:solidFill>
                <a:srgbClr val="292929"/>
              </a:solidFill>
              <a:highlight>
                <a:srgbClr val="FFFFFF"/>
              </a:highlight>
              <a:latin typeface="Georgia"/>
              <a:ea typeface="Georgia"/>
              <a:cs typeface="Georgia"/>
              <a:sym typeface="Georgia"/>
            </a:endParaRPr>
          </a:p>
          <a:p>
            <a:pPr indent="0" lvl="0" marL="0" rtl="0" algn="l">
              <a:lnSpc>
                <a:spcPct val="100000"/>
              </a:lnSpc>
              <a:spcBef>
                <a:spcPts val="1700"/>
              </a:spcBef>
              <a:spcAft>
                <a:spcPts val="0"/>
              </a:spcAft>
              <a:buNone/>
            </a:pPr>
            <a:r>
              <a:rPr b="1" lang="pt-BR" sz="1600">
                <a:solidFill>
                  <a:srgbClr val="292929"/>
                </a:solidFill>
                <a:highlight>
                  <a:srgbClr val="FFFFFF"/>
                </a:highlight>
                <a:latin typeface="Georgia"/>
                <a:ea typeface="Georgia"/>
                <a:cs typeface="Georgia"/>
                <a:sym typeface="Georgia"/>
              </a:rPr>
              <a:t>Contador de Programa (</a:t>
            </a:r>
            <a:r>
              <a:rPr b="1" i="1" lang="pt-BR" sz="1600">
                <a:solidFill>
                  <a:srgbClr val="292929"/>
                </a:solidFill>
                <a:highlight>
                  <a:srgbClr val="FFFFFF"/>
                </a:highlight>
                <a:latin typeface="Georgia"/>
                <a:ea typeface="Georgia"/>
                <a:cs typeface="Georgia"/>
                <a:sym typeface="Georgia"/>
              </a:rPr>
              <a:t>PC</a:t>
            </a:r>
            <a:r>
              <a:rPr b="1" lang="pt-BR" sz="1600">
                <a:solidFill>
                  <a:srgbClr val="292929"/>
                </a:solidFill>
                <a:highlight>
                  <a:srgbClr val="FFFFFF"/>
                </a:highlight>
                <a:latin typeface="Georgia"/>
                <a:ea typeface="Georgia"/>
                <a:cs typeface="Georgia"/>
                <a:sym typeface="Georgia"/>
              </a:rPr>
              <a:t>): </a:t>
            </a:r>
            <a:r>
              <a:rPr lang="pt-BR" sz="1600">
                <a:solidFill>
                  <a:srgbClr val="292929"/>
                </a:solidFill>
                <a:highlight>
                  <a:srgbClr val="FFFFFF"/>
                </a:highlight>
                <a:latin typeface="Georgia"/>
                <a:ea typeface="Georgia"/>
                <a:cs typeface="Georgia"/>
                <a:sym typeface="Georgia"/>
              </a:rPr>
              <a:t>É responsável por avisar à </a:t>
            </a:r>
            <a:r>
              <a:rPr i="1" lang="pt-BR" sz="1600">
                <a:solidFill>
                  <a:srgbClr val="292929"/>
                </a:solidFill>
                <a:highlight>
                  <a:srgbClr val="FFFFFF"/>
                </a:highlight>
                <a:latin typeface="Georgia"/>
                <a:ea typeface="Georgia"/>
                <a:cs typeface="Georgia"/>
                <a:sym typeface="Georgia"/>
              </a:rPr>
              <a:t>UC </a:t>
            </a:r>
            <a:r>
              <a:rPr lang="pt-BR" sz="1600">
                <a:solidFill>
                  <a:srgbClr val="292929"/>
                </a:solidFill>
                <a:highlight>
                  <a:srgbClr val="FFFFFF"/>
                </a:highlight>
                <a:latin typeface="Georgia"/>
                <a:ea typeface="Georgia"/>
                <a:cs typeface="Georgia"/>
                <a:sym typeface="Georgia"/>
              </a:rPr>
              <a:t>qual é a próxima instrução a ser buscada e executada.</a:t>
            </a:r>
            <a:endParaRPr sz="1600">
              <a:solidFill>
                <a:srgbClr val="292929"/>
              </a:solidFill>
              <a:highlight>
                <a:srgbClr val="FFFFFF"/>
              </a:highlight>
              <a:latin typeface="Georgia"/>
              <a:ea typeface="Georgia"/>
              <a:cs typeface="Georgia"/>
              <a:sym typeface="Georgia"/>
            </a:endParaRPr>
          </a:p>
          <a:p>
            <a:pPr indent="0" lvl="0" marL="0" rtl="0" algn="l">
              <a:spcBef>
                <a:spcPts val="0"/>
              </a:spcBef>
              <a:spcAft>
                <a:spcPts val="1200"/>
              </a:spcAft>
              <a:buNone/>
            </a:pPr>
            <a:r>
              <a:t/>
            </a:r>
            <a:endParaRPr>
              <a:solidFill>
                <a:srgbClr val="3A3A3A"/>
              </a:solidFill>
              <a:latin typeface="Arial"/>
              <a:ea typeface="Arial"/>
              <a:cs typeface="Arial"/>
              <a:sym typeface="Arial"/>
            </a:endParaRPr>
          </a:p>
        </p:txBody>
      </p:sp>
      <p:pic>
        <p:nvPicPr>
          <p:cNvPr id="141" name="Google Shape;141;p20"/>
          <p:cNvPicPr preferRelativeResize="0"/>
          <p:nvPr/>
        </p:nvPicPr>
        <p:blipFill>
          <a:blip r:embed="rId3">
            <a:alphaModFix/>
          </a:blip>
          <a:stretch>
            <a:fillRect/>
          </a:stretch>
        </p:blipFill>
        <p:spPr>
          <a:xfrm>
            <a:off x="8655475" y="4654975"/>
            <a:ext cx="488525" cy="488525"/>
          </a:xfrm>
          <a:prstGeom prst="rect">
            <a:avLst/>
          </a:prstGeom>
          <a:noFill/>
          <a:ln>
            <a:noFill/>
          </a:ln>
        </p:spPr>
      </p:pic>
      <p:pic>
        <p:nvPicPr>
          <p:cNvPr id="142" name="Google Shape;142;p20"/>
          <p:cNvPicPr preferRelativeResize="0"/>
          <p:nvPr/>
        </p:nvPicPr>
        <p:blipFill>
          <a:blip r:embed="rId4">
            <a:alphaModFix/>
          </a:blip>
          <a:stretch>
            <a:fillRect/>
          </a:stretch>
        </p:blipFill>
        <p:spPr>
          <a:xfrm>
            <a:off x="4675675" y="1318650"/>
            <a:ext cx="3979799" cy="29848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21"/>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p>
            <a:pPr indent="0" lvl="0" marL="0" rtl="0" algn="l">
              <a:lnSpc>
                <a:spcPct val="123529"/>
              </a:lnSpc>
              <a:spcBef>
                <a:spcPts val="2900"/>
              </a:spcBef>
              <a:spcAft>
                <a:spcPts val="0"/>
              </a:spcAft>
              <a:buNone/>
            </a:pPr>
            <a:r>
              <a:rPr b="0" lang="pt-BR" sz="1650">
                <a:solidFill>
                  <a:srgbClr val="292929"/>
                </a:solidFill>
                <a:highlight>
                  <a:srgbClr val="FFFFFF"/>
                </a:highlight>
                <a:latin typeface="Arial"/>
                <a:ea typeface="Arial"/>
                <a:cs typeface="Arial"/>
                <a:sym typeface="Arial"/>
              </a:rPr>
              <a:t>Ciclo de execução de um programa</a:t>
            </a:r>
            <a:endParaRPr sz="2040"/>
          </a:p>
        </p:txBody>
      </p:sp>
      <p:sp>
        <p:nvSpPr>
          <p:cNvPr id="148" name="Google Shape;148;p21"/>
          <p:cNvSpPr txBox="1"/>
          <p:nvPr>
            <p:ph idx="1" type="body"/>
          </p:nvPr>
        </p:nvSpPr>
        <p:spPr>
          <a:xfrm>
            <a:off x="729450" y="2093750"/>
            <a:ext cx="3842700" cy="2261100"/>
          </a:xfrm>
          <a:prstGeom prst="rect">
            <a:avLst/>
          </a:prstGeom>
        </p:spPr>
        <p:txBody>
          <a:bodyPr anchorCtr="0" anchor="t" bIns="91425" lIns="91425" spcFirstLastPara="1" rIns="91425" wrap="square" tIns="91425">
            <a:normAutofit fontScale="25000" lnSpcReduction="20000"/>
          </a:bodyPr>
          <a:lstStyle/>
          <a:p>
            <a:pPr indent="0" lvl="0" marL="0" rtl="0" algn="l">
              <a:lnSpc>
                <a:spcPct val="100000"/>
              </a:lnSpc>
              <a:spcBef>
                <a:spcPts val="1400"/>
              </a:spcBef>
              <a:spcAft>
                <a:spcPts val="0"/>
              </a:spcAft>
              <a:buNone/>
            </a:pPr>
            <a:r>
              <a:rPr lang="pt-BR" sz="4157">
                <a:solidFill>
                  <a:srgbClr val="292929"/>
                </a:solidFill>
                <a:highlight>
                  <a:srgbClr val="FFFFFF"/>
                </a:highlight>
                <a:latin typeface="Georgia"/>
                <a:ea typeface="Georgia"/>
                <a:cs typeface="Georgia"/>
                <a:sym typeface="Georgia"/>
              </a:rPr>
              <a:t>O Contador de Programa é utilizado pela Unidade de Controle para determinar qual e onde está a próxima instrução.</a:t>
            </a:r>
            <a:endParaRPr sz="4157">
              <a:solidFill>
                <a:srgbClr val="292929"/>
              </a:solidFill>
              <a:highlight>
                <a:srgbClr val="FFFFFF"/>
              </a:highlight>
              <a:latin typeface="Georgia"/>
              <a:ea typeface="Georgia"/>
              <a:cs typeface="Georgia"/>
              <a:sym typeface="Georgia"/>
            </a:endParaRPr>
          </a:p>
          <a:p>
            <a:pPr indent="0" lvl="0" marL="0" rtl="0" algn="l">
              <a:lnSpc>
                <a:spcPct val="100000"/>
              </a:lnSpc>
              <a:spcBef>
                <a:spcPts val="1700"/>
              </a:spcBef>
              <a:spcAft>
                <a:spcPts val="0"/>
              </a:spcAft>
              <a:buNone/>
            </a:pPr>
            <a:r>
              <a:rPr lang="pt-BR" sz="4157">
                <a:solidFill>
                  <a:srgbClr val="292929"/>
                </a:solidFill>
                <a:highlight>
                  <a:srgbClr val="FFFFFF"/>
                </a:highlight>
                <a:latin typeface="Georgia"/>
                <a:ea typeface="Georgia"/>
                <a:cs typeface="Georgia"/>
                <a:sym typeface="Georgia"/>
              </a:rPr>
              <a:t>A Unidade de Controle busca a instrução do programa na Memória Principal.</a:t>
            </a:r>
            <a:endParaRPr sz="4157">
              <a:solidFill>
                <a:srgbClr val="292929"/>
              </a:solidFill>
              <a:highlight>
                <a:srgbClr val="FFFFFF"/>
              </a:highlight>
              <a:latin typeface="Georgia"/>
              <a:ea typeface="Georgia"/>
              <a:cs typeface="Georgia"/>
              <a:sym typeface="Georgia"/>
            </a:endParaRPr>
          </a:p>
          <a:p>
            <a:pPr indent="0" lvl="0" marL="0" rtl="0" algn="l">
              <a:lnSpc>
                <a:spcPct val="100000"/>
              </a:lnSpc>
              <a:spcBef>
                <a:spcPts val="1700"/>
              </a:spcBef>
              <a:spcAft>
                <a:spcPts val="0"/>
              </a:spcAft>
              <a:buNone/>
            </a:pPr>
            <a:r>
              <a:rPr lang="pt-BR" sz="4157">
                <a:solidFill>
                  <a:srgbClr val="292929"/>
                </a:solidFill>
                <a:highlight>
                  <a:srgbClr val="FFFFFF"/>
                </a:highlight>
                <a:latin typeface="Georgia"/>
                <a:ea typeface="Georgia"/>
                <a:cs typeface="Georgia"/>
                <a:sym typeface="Georgia"/>
              </a:rPr>
              <a:t>Será feita a decodificação da instrução para uma linguagem na qual a </a:t>
            </a:r>
            <a:r>
              <a:rPr i="1" lang="pt-BR" sz="4157">
                <a:solidFill>
                  <a:srgbClr val="292929"/>
                </a:solidFill>
                <a:highlight>
                  <a:srgbClr val="FFFFFF"/>
                </a:highlight>
                <a:latin typeface="Georgia"/>
                <a:ea typeface="Georgia"/>
                <a:cs typeface="Georgia"/>
                <a:sym typeface="Georgia"/>
              </a:rPr>
              <a:t>ULA</a:t>
            </a:r>
            <a:r>
              <a:rPr lang="pt-BR" sz="4157">
                <a:solidFill>
                  <a:srgbClr val="292929"/>
                </a:solidFill>
                <a:highlight>
                  <a:srgbClr val="FFFFFF"/>
                </a:highlight>
                <a:latin typeface="Georgia"/>
                <a:ea typeface="Georgia"/>
                <a:cs typeface="Georgia"/>
                <a:sym typeface="Georgia"/>
              </a:rPr>
              <a:t> possa interpretar</a:t>
            </a:r>
            <a:endParaRPr sz="4157">
              <a:solidFill>
                <a:srgbClr val="292929"/>
              </a:solidFill>
              <a:highlight>
                <a:srgbClr val="FFFFFF"/>
              </a:highlight>
              <a:latin typeface="Georgia"/>
              <a:ea typeface="Georgia"/>
              <a:cs typeface="Georgia"/>
              <a:sym typeface="Georgia"/>
            </a:endParaRPr>
          </a:p>
          <a:p>
            <a:pPr indent="0" lvl="0" marL="0" rtl="0" algn="l">
              <a:lnSpc>
                <a:spcPct val="100000"/>
              </a:lnSpc>
              <a:spcBef>
                <a:spcPts val="1700"/>
              </a:spcBef>
              <a:spcAft>
                <a:spcPts val="0"/>
              </a:spcAft>
              <a:buNone/>
            </a:pPr>
            <a:r>
              <a:rPr lang="pt-BR" sz="4157">
                <a:solidFill>
                  <a:srgbClr val="292929"/>
                </a:solidFill>
                <a:highlight>
                  <a:srgbClr val="FFFFFF"/>
                </a:highlight>
                <a:latin typeface="Georgia"/>
                <a:ea typeface="Georgia"/>
                <a:cs typeface="Georgia"/>
                <a:sym typeface="Georgia"/>
              </a:rPr>
              <a:t>Os dados requeridos são transferidos da memória e alocados nos registradores da </a:t>
            </a:r>
            <a:r>
              <a:rPr i="1" lang="pt-BR" sz="4157">
                <a:solidFill>
                  <a:srgbClr val="292929"/>
                </a:solidFill>
                <a:highlight>
                  <a:srgbClr val="FFFFFF"/>
                </a:highlight>
                <a:latin typeface="Georgia"/>
                <a:ea typeface="Georgia"/>
                <a:cs typeface="Georgia"/>
                <a:sym typeface="Georgia"/>
              </a:rPr>
              <a:t>CPU</a:t>
            </a:r>
            <a:r>
              <a:rPr lang="pt-BR" sz="4157">
                <a:solidFill>
                  <a:srgbClr val="292929"/>
                </a:solidFill>
                <a:highlight>
                  <a:srgbClr val="FFFFFF"/>
                </a:highlight>
                <a:latin typeface="Georgia"/>
                <a:ea typeface="Georgia"/>
                <a:cs typeface="Georgia"/>
                <a:sym typeface="Georgia"/>
              </a:rPr>
              <a:t>.</a:t>
            </a:r>
            <a:endParaRPr sz="4157">
              <a:solidFill>
                <a:srgbClr val="292929"/>
              </a:solidFill>
              <a:highlight>
                <a:srgbClr val="FFFFFF"/>
              </a:highlight>
              <a:latin typeface="Georgia"/>
              <a:ea typeface="Georgia"/>
              <a:cs typeface="Georgia"/>
              <a:sym typeface="Georgia"/>
            </a:endParaRPr>
          </a:p>
          <a:p>
            <a:pPr indent="0" lvl="0" marL="0" rtl="0" algn="l">
              <a:lnSpc>
                <a:spcPct val="100000"/>
              </a:lnSpc>
              <a:spcBef>
                <a:spcPts val="1700"/>
              </a:spcBef>
              <a:spcAft>
                <a:spcPts val="0"/>
              </a:spcAft>
              <a:buNone/>
            </a:pPr>
            <a:r>
              <a:rPr lang="pt-BR" sz="4157">
                <a:solidFill>
                  <a:srgbClr val="292929"/>
                </a:solidFill>
                <a:highlight>
                  <a:srgbClr val="FFFFFF"/>
                </a:highlight>
                <a:latin typeface="Georgia"/>
                <a:ea typeface="Georgia"/>
                <a:cs typeface="Georgia"/>
                <a:sym typeface="Georgia"/>
              </a:rPr>
              <a:t>A Unidade de Lógica Aritmética executa a instrução e coloca os resultados na memória ou nos próprios registradores.</a:t>
            </a:r>
            <a:endParaRPr sz="4157">
              <a:solidFill>
                <a:srgbClr val="292929"/>
              </a:solidFill>
              <a:highlight>
                <a:srgbClr val="FFFFFF"/>
              </a:highlight>
              <a:latin typeface="Georgia"/>
              <a:ea typeface="Georgia"/>
              <a:cs typeface="Georgia"/>
              <a:sym typeface="Georgia"/>
            </a:endParaRPr>
          </a:p>
          <a:p>
            <a:pPr indent="0" lvl="0" marL="0" rtl="0" algn="l">
              <a:lnSpc>
                <a:spcPct val="123529"/>
              </a:lnSpc>
              <a:spcBef>
                <a:spcPts val="2900"/>
              </a:spcBef>
              <a:spcAft>
                <a:spcPts val="0"/>
              </a:spcAft>
              <a:buNone/>
            </a:pPr>
            <a:r>
              <a:t/>
            </a:r>
            <a:endParaRPr sz="1650">
              <a:solidFill>
                <a:srgbClr val="292929"/>
              </a:solidFill>
              <a:highlight>
                <a:srgbClr val="FFFFFF"/>
              </a:highlight>
              <a:latin typeface="Arial"/>
              <a:ea typeface="Arial"/>
              <a:cs typeface="Arial"/>
              <a:sym typeface="Arial"/>
            </a:endParaRPr>
          </a:p>
          <a:p>
            <a:pPr indent="0" lvl="0" marL="0" rtl="0" algn="l">
              <a:spcBef>
                <a:spcPts val="0"/>
              </a:spcBef>
              <a:spcAft>
                <a:spcPts val="1200"/>
              </a:spcAft>
              <a:buNone/>
            </a:pPr>
            <a:r>
              <a:t/>
            </a:r>
            <a:endParaRPr>
              <a:solidFill>
                <a:srgbClr val="3A3A3A"/>
              </a:solidFill>
              <a:latin typeface="Arial"/>
              <a:ea typeface="Arial"/>
              <a:cs typeface="Arial"/>
              <a:sym typeface="Arial"/>
            </a:endParaRPr>
          </a:p>
        </p:txBody>
      </p:sp>
      <p:pic>
        <p:nvPicPr>
          <p:cNvPr id="149" name="Google Shape;149;p21"/>
          <p:cNvPicPr preferRelativeResize="0"/>
          <p:nvPr/>
        </p:nvPicPr>
        <p:blipFill>
          <a:blip r:embed="rId3">
            <a:alphaModFix/>
          </a:blip>
          <a:stretch>
            <a:fillRect/>
          </a:stretch>
        </p:blipFill>
        <p:spPr>
          <a:xfrm>
            <a:off x="8655475" y="4654975"/>
            <a:ext cx="488525" cy="488525"/>
          </a:xfrm>
          <a:prstGeom prst="rect">
            <a:avLst/>
          </a:prstGeom>
          <a:noFill/>
          <a:ln>
            <a:noFill/>
          </a:ln>
        </p:spPr>
      </p:pic>
      <p:pic>
        <p:nvPicPr>
          <p:cNvPr id="150" name="Google Shape;150;p21"/>
          <p:cNvPicPr preferRelativeResize="0"/>
          <p:nvPr/>
        </p:nvPicPr>
        <p:blipFill>
          <a:blip r:embed="rId4">
            <a:alphaModFix/>
          </a:blip>
          <a:stretch>
            <a:fillRect/>
          </a:stretch>
        </p:blipFill>
        <p:spPr>
          <a:xfrm>
            <a:off x="4675675" y="1370000"/>
            <a:ext cx="3979799" cy="29848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22"/>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p>
            <a:pPr indent="0" lvl="0" marL="0" rtl="0" algn="l">
              <a:lnSpc>
                <a:spcPct val="123529"/>
              </a:lnSpc>
              <a:spcBef>
                <a:spcPts val="2900"/>
              </a:spcBef>
              <a:spcAft>
                <a:spcPts val="0"/>
              </a:spcAft>
              <a:buNone/>
            </a:pPr>
            <a:r>
              <a:rPr b="0" lang="pt-BR" sz="1650">
                <a:solidFill>
                  <a:srgbClr val="292929"/>
                </a:solidFill>
                <a:highlight>
                  <a:srgbClr val="FFFFFF"/>
                </a:highlight>
                <a:latin typeface="Arial"/>
                <a:ea typeface="Arial"/>
                <a:cs typeface="Arial"/>
                <a:sym typeface="Arial"/>
              </a:rPr>
              <a:t>O Gargalo de Von Neumann</a:t>
            </a:r>
            <a:endParaRPr sz="2040"/>
          </a:p>
        </p:txBody>
      </p:sp>
      <p:sp>
        <p:nvSpPr>
          <p:cNvPr id="156" name="Google Shape;156;p22"/>
          <p:cNvSpPr txBox="1"/>
          <p:nvPr>
            <p:ph idx="1" type="body"/>
          </p:nvPr>
        </p:nvSpPr>
        <p:spPr>
          <a:xfrm>
            <a:off x="729325" y="2078875"/>
            <a:ext cx="3842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pt-BR" sz="1600">
                <a:solidFill>
                  <a:srgbClr val="292929"/>
                </a:solidFill>
                <a:highlight>
                  <a:srgbClr val="FFFFFF"/>
                </a:highlight>
                <a:latin typeface="Georgia"/>
                <a:ea typeface="Georgia"/>
                <a:cs typeface="Georgia"/>
                <a:sym typeface="Georgia"/>
              </a:rPr>
              <a:t>O gargalo de Von Neumann está no canal de transmissão entre a </a:t>
            </a:r>
            <a:r>
              <a:rPr i="1" lang="pt-BR" sz="1600">
                <a:solidFill>
                  <a:srgbClr val="292929"/>
                </a:solidFill>
                <a:highlight>
                  <a:srgbClr val="FFFFFF"/>
                </a:highlight>
                <a:latin typeface="Georgia"/>
                <a:ea typeface="Georgia"/>
                <a:cs typeface="Georgia"/>
                <a:sym typeface="Georgia"/>
              </a:rPr>
              <a:t>CPU</a:t>
            </a:r>
            <a:r>
              <a:rPr lang="pt-BR" sz="1600">
                <a:solidFill>
                  <a:srgbClr val="292929"/>
                </a:solidFill>
                <a:highlight>
                  <a:srgbClr val="FFFFFF"/>
                </a:highlight>
                <a:latin typeface="Georgia"/>
                <a:ea typeface="Georgia"/>
                <a:cs typeface="Georgia"/>
                <a:sym typeface="Georgia"/>
              </a:rPr>
              <a:t> e a memória, pois a memória não consegue trabalhar em frequências tão altas quanto a </a:t>
            </a:r>
            <a:r>
              <a:rPr i="1" lang="pt-BR" sz="1600">
                <a:solidFill>
                  <a:srgbClr val="292929"/>
                </a:solidFill>
                <a:highlight>
                  <a:srgbClr val="FFFFFF"/>
                </a:highlight>
                <a:latin typeface="Georgia"/>
                <a:ea typeface="Georgia"/>
                <a:cs typeface="Georgia"/>
                <a:sym typeface="Georgia"/>
              </a:rPr>
              <a:t>CPU</a:t>
            </a:r>
            <a:r>
              <a:rPr lang="pt-BR" sz="1600">
                <a:solidFill>
                  <a:srgbClr val="292929"/>
                </a:solidFill>
                <a:highlight>
                  <a:srgbClr val="FFFFFF"/>
                </a:highlight>
                <a:latin typeface="Georgia"/>
                <a:ea typeface="Georgia"/>
                <a:cs typeface="Georgia"/>
                <a:sym typeface="Georgia"/>
              </a:rPr>
              <a:t>, fazendo com que o </a:t>
            </a:r>
            <a:r>
              <a:rPr i="1" lang="pt-BR" sz="1600">
                <a:solidFill>
                  <a:srgbClr val="292929"/>
                </a:solidFill>
                <a:highlight>
                  <a:srgbClr val="FFFFFF"/>
                </a:highlight>
                <a:latin typeface="Georgia"/>
                <a:ea typeface="Georgia"/>
                <a:cs typeface="Georgia"/>
                <a:sym typeface="Georgia"/>
              </a:rPr>
              <a:t>CPU</a:t>
            </a:r>
            <a:r>
              <a:rPr lang="pt-BR" sz="1600">
                <a:solidFill>
                  <a:srgbClr val="292929"/>
                </a:solidFill>
                <a:highlight>
                  <a:srgbClr val="FFFFFF"/>
                </a:highlight>
                <a:latin typeface="Georgia"/>
                <a:ea typeface="Georgia"/>
                <a:cs typeface="Georgia"/>
                <a:sym typeface="Georgia"/>
              </a:rPr>
              <a:t> fique ocioso por um certo tempo.</a:t>
            </a:r>
            <a:endParaRPr/>
          </a:p>
        </p:txBody>
      </p:sp>
      <p:pic>
        <p:nvPicPr>
          <p:cNvPr id="157" name="Google Shape;157;p22"/>
          <p:cNvPicPr preferRelativeResize="0"/>
          <p:nvPr/>
        </p:nvPicPr>
        <p:blipFill>
          <a:blip r:embed="rId3">
            <a:alphaModFix/>
          </a:blip>
          <a:stretch>
            <a:fillRect/>
          </a:stretch>
        </p:blipFill>
        <p:spPr>
          <a:xfrm>
            <a:off x="8655475" y="4654975"/>
            <a:ext cx="488525" cy="488525"/>
          </a:xfrm>
          <a:prstGeom prst="rect">
            <a:avLst/>
          </a:prstGeom>
          <a:noFill/>
          <a:ln>
            <a:noFill/>
          </a:ln>
        </p:spPr>
      </p:pic>
      <p:pic>
        <p:nvPicPr>
          <p:cNvPr id="158" name="Google Shape;158;p22"/>
          <p:cNvPicPr preferRelativeResize="0"/>
          <p:nvPr/>
        </p:nvPicPr>
        <p:blipFill>
          <a:blip r:embed="rId4">
            <a:alphaModFix/>
          </a:blip>
          <a:stretch>
            <a:fillRect/>
          </a:stretch>
        </p:blipFill>
        <p:spPr>
          <a:xfrm>
            <a:off x="4675675" y="1318650"/>
            <a:ext cx="3979799" cy="29848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